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68" r:id="rId4"/>
    <p:sldId id="258" r:id="rId5"/>
    <p:sldId id="270" r:id="rId6"/>
    <p:sldId id="275" r:id="rId7"/>
    <p:sldId id="269" r:id="rId8"/>
    <p:sldId id="266" r:id="rId9"/>
    <p:sldId id="264" r:id="rId10"/>
    <p:sldId id="271" r:id="rId11"/>
    <p:sldId id="272" r:id="rId12"/>
    <p:sldId id="276" r:id="rId13"/>
    <p:sldId id="273" r:id="rId14"/>
    <p:sldId id="263" r:id="rId15"/>
    <p:sldId id="281" r:id="rId16"/>
    <p:sldId id="284" r:id="rId17"/>
    <p:sldId id="277" r:id="rId18"/>
    <p:sldId id="283" r:id="rId19"/>
    <p:sldId id="279" r:id="rId20"/>
    <p:sldId id="278" r:id="rId21"/>
    <p:sldId id="280" r:id="rId22"/>
    <p:sldId id="282" r:id="rId23"/>
    <p:sldId id="262" r:id="rId24"/>
    <p:sldId id="260" r:id="rId25"/>
    <p:sldId id="267" r:id="rId26"/>
    <p:sldId id="285" r:id="rId2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ヒラギノ角ゴ Pro W3" panose="020B0300000000000000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ヒラギノ角ゴ Pro W3" panose="020B0300000000000000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ヒラギノ角ゴ Pro W3" panose="020B0300000000000000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ヒラギノ角ゴ Pro W3" panose="020B0300000000000000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ヒラギノ角ゴ Pro W3" panose="020B0300000000000000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ヒラギノ角ゴ Pro W3" panose="020B0300000000000000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ヒラギノ角ゴ Pro W3" panose="020B0300000000000000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ヒラギノ角ゴ Pro W3" panose="020B0300000000000000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ヒラギノ角ゴ Pro W3" panose="020B0300000000000000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 showGuides="1">
      <p:cViewPr varScale="1">
        <p:scale>
          <a:sx n="117" d="100"/>
          <a:sy n="117" d="100"/>
        </p:scale>
        <p:origin x="8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25" d="100"/>
          <a:sy n="125" d="100"/>
        </p:scale>
        <p:origin x="4320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165FC7D-0671-4E4F-A952-DD76D2722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9CDCE3B-D38A-D141-9F8E-20AB57F7BE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DCBD1378-A7EB-B747-8EC0-EC1409B9FDC6}" type="datetimeFigureOut">
              <a:rPr lang="nl-NL" altLang="nl-BE"/>
              <a:pPr/>
              <a:t>28-06-22</a:t>
            </a:fld>
            <a:endParaRPr lang="nl-NL" alt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B1CF59B-CAE7-DA41-846B-660AD0FB62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B0DDCF0-BC9F-7349-858C-B24DEE87B0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15212B1F-BC8A-9E4E-8120-F0562DC420E7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68EBE00-E240-A844-A023-58AA30FA7D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BBF5E4F-797F-1F41-866B-37A35AEF10B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5173D3FC-07C0-AA49-B9C8-0D04C76EF4A2}" type="datetimeFigureOut">
              <a:rPr lang="nl-NL" altLang="nl-BE"/>
              <a:pPr/>
              <a:t>28-06-22</a:t>
            </a:fld>
            <a:endParaRPr lang="nl-NL" altLang="nl-BE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39F4F80B-40FE-EC46-8239-67FEE7C649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9F6A45F6-B4B4-E940-BE51-4B01E39644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FD6E972-52BA-664A-B490-636F8ACB97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084D153-CB31-B643-B04B-D3C05736D5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7E170D7E-2C9D-D34E-B51D-DFB124B23341}" type="slidenum">
              <a:rPr lang="nl-NL" altLang="nl-BE"/>
              <a:pPr/>
              <a:t>‹nr.›</a:t>
            </a:fld>
            <a:endParaRPr lang="nl-NL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jdelijke aanduiding voor dia-afbeelding 1">
            <a:extLst>
              <a:ext uri="{FF2B5EF4-FFF2-40B4-BE49-F238E27FC236}">
                <a16:creationId xmlns:a16="http://schemas.microsoft.com/office/drawing/2014/main" id="{49168585-39F7-AA47-9059-C9D9DAF901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Tijdelijke aanduiding voor notities 2">
            <a:extLst>
              <a:ext uri="{FF2B5EF4-FFF2-40B4-BE49-F238E27FC236}">
                <a16:creationId xmlns:a16="http://schemas.microsoft.com/office/drawing/2014/main" id="{DFB9B84A-573F-5E4D-B493-E29B0810A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/>
            <a:r>
              <a:rPr lang="nl-BE" altLang="nl-BE" sz="1900" b="1">
                <a:latin typeface="Tw Cen MT" panose="020B0602020104020603" pitchFamily="34" charset="77"/>
                <a:ea typeface="ヒラギノ角ゴ Pro W3" panose="020B0300000000000000" pitchFamily="34" charset="-128"/>
              </a:rPr>
              <a:t>Druivenstreek</a:t>
            </a:r>
            <a:r>
              <a:rPr lang="nl-BE" altLang="nl-BE" sz="1900">
                <a:latin typeface="Tw Cen MT" panose="020B0602020104020603" pitchFamily="34" charset="77"/>
                <a:ea typeface="ヒラギノ角ゴ Pro W3" panose="020B0300000000000000" pitchFamily="34" charset="-128"/>
              </a:rPr>
              <a:t> beslaat de gemeenten Hoeilaart, Huldenberg, Overijse en Tervuren. De Vlaamse rand rond Brussel beslaat de 19 gemeenten uit de provincie Vlaams-Brabant.</a:t>
            </a:r>
          </a:p>
        </p:txBody>
      </p:sp>
      <p:sp>
        <p:nvSpPr>
          <p:cNvPr id="23555" name="Tijdelijke aanduiding voor dianummer 3">
            <a:extLst>
              <a:ext uri="{FF2B5EF4-FFF2-40B4-BE49-F238E27FC236}">
                <a16:creationId xmlns:a16="http://schemas.microsoft.com/office/drawing/2014/main" id="{A65058E4-B8F2-9D43-9121-B08B84EBA5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0B016C6E-EFD4-494D-8FB2-621C37539186}" type="slidenum">
              <a:rPr lang="nl-NL" altLang="nl-BE" sz="1200">
                <a:latin typeface="Calibri" panose="020F0502020204030204" pitchFamily="34" charset="0"/>
              </a:rPr>
              <a:pPr/>
              <a:t>2</a:t>
            </a:fld>
            <a:endParaRPr lang="nl-NL" altLang="nl-B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jdelijke aanduiding voor dia-afbeelding 1">
            <a:extLst>
              <a:ext uri="{FF2B5EF4-FFF2-40B4-BE49-F238E27FC236}">
                <a16:creationId xmlns:a16="http://schemas.microsoft.com/office/drawing/2014/main" id="{993EE8BD-B91C-E840-9610-804D27A9A4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Tijdelijke aanduiding voor notities 2">
            <a:extLst>
              <a:ext uri="{FF2B5EF4-FFF2-40B4-BE49-F238E27FC236}">
                <a16:creationId xmlns:a16="http://schemas.microsoft.com/office/drawing/2014/main" id="{DD6EEE29-1670-6744-855A-654643861D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altLang="nl-BE">
                <a:ea typeface="ヒラギノ角ゴ Pro W3" panose="020B0300000000000000" pitchFamily="34" charset="-128"/>
              </a:rPr>
              <a:t>Het had maar één bedoeling: Franstalige inwijkelingen er op wijzen dat ze in Vlaanderen kwamen wonen en dat we hier Nederlands spreken en dat we dat van hen ook verwachten</a:t>
            </a:r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44035" name="Tijdelijke aanduiding voor dianummer 3">
            <a:extLst>
              <a:ext uri="{FF2B5EF4-FFF2-40B4-BE49-F238E27FC236}">
                <a16:creationId xmlns:a16="http://schemas.microsoft.com/office/drawing/2014/main" id="{E6CC1A67-4104-DD48-9DB8-11E02CCDBC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150881F0-17C0-E649-B2D7-4CDE6E7D1C87}" type="slidenum">
              <a:rPr lang="nl-NL" altLang="nl-BE" sz="1200">
                <a:latin typeface="Calibri" panose="020F0502020204030204" pitchFamily="34" charset="0"/>
              </a:rPr>
              <a:pPr/>
              <a:t>13</a:t>
            </a:fld>
            <a:endParaRPr lang="nl-NL" altLang="nl-B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jdelijke aanduiding voor dia-afbeelding 1">
            <a:extLst>
              <a:ext uri="{FF2B5EF4-FFF2-40B4-BE49-F238E27FC236}">
                <a16:creationId xmlns:a16="http://schemas.microsoft.com/office/drawing/2014/main" id="{2C2D0176-5D90-DD45-AEC0-81DBC203C7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Tijdelijke aanduiding voor notities 2">
            <a:extLst>
              <a:ext uri="{FF2B5EF4-FFF2-40B4-BE49-F238E27FC236}">
                <a16:creationId xmlns:a16="http://schemas.microsoft.com/office/drawing/2014/main" id="{EDA345ED-332B-7346-90C5-812E88B073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BE">
                <a:ea typeface="ヒラギノ角ゴ Pro W3" panose="020B0300000000000000" pitchFamily="34" charset="-128"/>
              </a:rPr>
              <a:t>In wat volgt een vogelvlucht met mijn excuses voor vergeten mensen en thema</a:t>
            </a:r>
            <a:r>
              <a:rPr lang="nl-NL" altLang="nl-NL">
                <a:ea typeface="ヒラギノ角ゴ Pro W3" panose="020B0300000000000000" pitchFamily="34" charset="-128"/>
              </a:rPr>
              <a:t>’</a:t>
            </a:r>
            <a:r>
              <a:rPr lang="nl-NL" altLang="nl-BE">
                <a:ea typeface="ヒラギノ角ゴ Pro W3" panose="020B0300000000000000" pitchFamily="34" charset="-128"/>
              </a:rPr>
              <a:t>s.</a:t>
            </a:r>
          </a:p>
        </p:txBody>
      </p:sp>
      <p:sp>
        <p:nvSpPr>
          <p:cNvPr id="46083" name="Tijdelijke aanduiding voor dianummer 3">
            <a:extLst>
              <a:ext uri="{FF2B5EF4-FFF2-40B4-BE49-F238E27FC236}">
                <a16:creationId xmlns:a16="http://schemas.microsoft.com/office/drawing/2014/main" id="{791B89C4-0AF8-0448-9315-5D8AA73CC9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C03E9D81-3BE9-1349-8C4F-9C9B624E7AA5}" type="slidenum">
              <a:rPr lang="nl-NL" altLang="nl-BE" sz="1200">
                <a:latin typeface="Calibri" panose="020F0502020204030204" pitchFamily="34" charset="0"/>
              </a:rPr>
              <a:pPr/>
              <a:t>14</a:t>
            </a:fld>
            <a:endParaRPr lang="nl-NL" altLang="nl-B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jdelijke aanduiding voor dia-afbeelding 1">
            <a:extLst>
              <a:ext uri="{FF2B5EF4-FFF2-40B4-BE49-F238E27FC236}">
                <a16:creationId xmlns:a16="http://schemas.microsoft.com/office/drawing/2014/main" id="{D95D6CA6-A0B2-024F-AE82-9905355D9F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Tijdelijke aanduiding voor notities 2">
            <a:extLst>
              <a:ext uri="{FF2B5EF4-FFF2-40B4-BE49-F238E27FC236}">
                <a16:creationId xmlns:a16="http://schemas.microsoft.com/office/drawing/2014/main" id="{D85D0D83-A286-CC4C-872E-49EA1AA0D0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48131" name="Tijdelijke aanduiding voor dianummer 3">
            <a:extLst>
              <a:ext uri="{FF2B5EF4-FFF2-40B4-BE49-F238E27FC236}">
                <a16:creationId xmlns:a16="http://schemas.microsoft.com/office/drawing/2014/main" id="{625AA02C-0171-A146-8AD6-F35BCBD7C2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E2CC4E6F-5C19-014A-90D1-9D8D62AAD7C3}" type="slidenum">
              <a:rPr lang="nl-NL" altLang="nl-BE" sz="1200">
                <a:latin typeface="Calibri" panose="020F0502020204030204" pitchFamily="34" charset="0"/>
              </a:rPr>
              <a:pPr/>
              <a:t>15</a:t>
            </a:fld>
            <a:endParaRPr lang="nl-NL" altLang="nl-B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jdelijke aanduiding voor dia-afbeelding 1">
            <a:extLst>
              <a:ext uri="{FF2B5EF4-FFF2-40B4-BE49-F238E27FC236}">
                <a16:creationId xmlns:a16="http://schemas.microsoft.com/office/drawing/2014/main" id="{C81665A4-CBC6-A343-A37A-3DFB615724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Tijdelijke aanduiding voor notities 2">
            <a:extLst>
              <a:ext uri="{FF2B5EF4-FFF2-40B4-BE49-F238E27FC236}">
                <a16:creationId xmlns:a16="http://schemas.microsoft.com/office/drawing/2014/main" id="{C6D73195-5166-314B-9E0C-0D2108E9F3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BE">
                <a:ea typeface="ヒラギノ角ゴ Pro W3" panose="020B0300000000000000" pitchFamily="34" charset="-128"/>
              </a:rPr>
              <a:t>Tegen toenemende verfransing van Overijse </a:t>
            </a:r>
          </a:p>
        </p:txBody>
      </p:sp>
      <p:sp>
        <p:nvSpPr>
          <p:cNvPr id="25603" name="Tijdelijke aanduiding voor dianummer 3">
            <a:extLst>
              <a:ext uri="{FF2B5EF4-FFF2-40B4-BE49-F238E27FC236}">
                <a16:creationId xmlns:a16="http://schemas.microsoft.com/office/drawing/2014/main" id="{6557BE18-A7C1-C040-810F-D841297EF6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31CDAE18-BFBC-6A43-9715-E202B3A04D8C}" type="slidenum">
              <a:rPr lang="nl-NL" altLang="nl-BE" sz="1200">
                <a:latin typeface="Calibri" panose="020F0502020204030204" pitchFamily="34" charset="0"/>
              </a:rPr>
              <a:pPr/>
              <a:t>3</a:t>
            </a:fld>
            <a:endParaRPr lang="nl-NL" altLang="nl-B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jdelijke aanduiding voor dia-afbeelding 1">
            <a:extLst>
              <a:ext uri="{FF2B5EF4-FFF2-40B4-BE49-F238E27FC236}">
                <a16:creationId xmlns:a16="http://schemas.microsoft.com/office/drawing/2014/main" id="{6A893DA0-9E79-D948-96D1-BAFF73A713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Tijdelijke aanduiding voor notities 2">
            <a:extLst>
              <a:ext uri="{FF2B5EF4-FFF2-40B4-BE49-F238E27FC236}">
                <a16:creationId xmlns:a16="http://schemas.microsoft.com/office/drawing/2014/main" id="{02BF1625-B700-C646-B015-5EC0E6331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BE">
                <a:ea typeface="ヒラギノ角ゴ Pro W3" panose="020B0300000000000000" pitchFamily="34" charset="-128"/>
              </a:rPr>
              <a:t>Snel volgden vele verenigingen Chirojeugd Jezus-Eik, Wieler- en supportersclub Overijse, </a:t>
            </a:r>
          </a:p>
        </p:txBody>
      </p:sp>
      <p:sp>
        <p:nvSpPr>
          <p:cNvPr id="27651" name="Tijdelijke aanduiding voor dianummer 3">
            <a:extLst>
              <a:ext uri="{FF2B5EF4-FFF2-40B4-BE49-F238E27FC236}">
                <a16:creationId xmlns:a16="http://schemas.microsoft.com/office/drawing/2014/main" id="{63B606C2-CCA4-F24E-BACF-244775EA2D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9E37D803-0F23-B744-B077-254895994587}" type="slidenum">
              <a:rPr lang="nl-NL" altLang="nl-BE" sz="1200">
                <a:latin typeface="Calibri" panose="020F0502020204030204" pitchFamily="34" charset="0"/>
              </a:rPr>
              <a:pPr/>
              <a:t>4</a:t>
            </a:fld>
            <a:endParaRPr lang="nl-NL" altLang="nl-B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jdelijke aanduiding voor dia-afbeelding 1">
            <a:extLst>
              <a:ext uri="{FF2B5EF4-FFF2-40B4-BE49-F238E27FC236}">
                <a16:creationId xmlns:a16="http://schemas.microsoft.com/office/drawing/2014/main" id="{17D9E1AB-5441-FD44-A6B2-96386ABD51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Tijdelijke aanduiding voor notities 2">
            <a:extLst>
              <a:ext uri="{FF2B5EF4-FFF2-40B4-BE49-F238E27FC236}">
                <a16:creationId xmlns:a16="http://schemas.microsoft.com/office/drawing/2014/main" id="{3C248333-138D-714A-921B-2C1A46E59C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BE">
                <a:ea typeface="ヒラギノ角ゴ Pro W3" panose="020B0300000000000000" pitchFamily="34" charset="-128"/>
              </a:rPr>
              <a:t>Vlaamse scholen SMO, Oudergem, Tervuren, </a:t>
            </a:r>
          </a:p>
        </p:txBody>
      </p:sp>
      <p:sp>
        <p:nvSpPr>
          <p:cNvPr id="29699" name="Tijdelijke aanduiding voor dianummer 3">
            <a:extLst>
              <a:ext uri="{FF2B5EF4-FFF2-40B4-BE49-F238E27FC236}">
                <a16:creationId xmlns:a16="http://schemas.microsoft.com/office/drawing/2014/main" id="{19B74622-EE89-114A-B7E5-D2A0A03259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4FE101A0-2300-3A4B-AD63-4329FBCDF2DB}" type="slidenum">
              <a:rPr lang="nl-NL" altLang="nl-BE" sz="1200">
                <a:latin typeface="Calibri" panose="020F0502020204030204" pitchFamily="34" charset="0"/>
              </a:rPr>
              <a:pPr/>
              <a:t>5</a:t>
            </a:fld>
            <a:endParaRPr lang="nl-NL" altLang="nl-B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jdelijke aanduiding voor dia-afbeelding 1">
            <a:extLst>
              <a:ext uri="{FF2B5EF4-FFF2-40B4-BE49-F238E27FC236}">
                <a16:creationId xmlns:a16="http://schemas.microsoft.com/office/drawing/2014/main" id="{5C2984F5-B161-854A-AEE4-80C9ADF154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Tijdelijke aanduiding voor notities 2">
            <a:extLst>
              <a:ext uri="{FF2B5EF4-FFF2-40B4-BE49-F238E27FC236}">
                <a16:creationId xmlns:a16="http://schemas.microsoft.com/office/drawing/2014/main" id="{C8D7507E-6459-0149-BB27-82307A9F4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BE">
                <a:ea typeface="ヒラギノ角ゴ Pro W3" panose="020B0300000000000000" pitchFamily="34" charset="-128"/>
              </a:rPr>
              <a:t>Vlaams genootschap, Vlaamse scholen SMO, Oudergem, Tervuren, </a:t>
            </a:r>
          </a:p>
        </p:txBody>
      </p:sp>
      <p:sp>
        <p:nvSpPr>
          <p:cNvPr id="31747" name="Tijdelijke aanduiding voor dianummer 3">
            <a:extLst>
              <a:ext uri="{FF2B5EF4-FFF2-40B4-BE49-F238E27FC236}">
                <a16:creationId xmlns:a16="http://schemas.microsoft.com/office/drawing/2014/main" id="{4E1506ED-7D94-1E47-B57A-9A2DDB0983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85F0629C-1460-E049-B6C6-975D5D9E32C5}" type="slidenum">
              <a:rPr lang="nl-NL" altLang="nl-BE" sz="1200">
                <a:latin typeface="Calibri" panose="020F0502020204030204" pitchFamily="34" charset="0"/>
              </a:rPr>
              <a:pPr/>
              <a:t>6</a:t>
            </a:fld>
            <a:endParaRPr lang="nl-NL" altLang="nl-B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jdelijke aanduiding voor dia-afbeelding 1">
            <a:extLst>
              <a:ext uri="{FF2B5EF4-FFF2-40B4-BE49-F238E27FC236}">
                <a16:creationId xmlns:a16="http://schemas.microsoft.com/office/drawing/2014/main" id="{50CF5E92-0AAD-F648-8CED-2DCB3CD710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Tijdelijke aanduiding voor notities 2">
            <a:extLst>
              <a:ext uri="{FF2B5EF4-FFF2-40B4-BE49-F238E27FC236}">
                <a16:creationId xmlns:a16="http://schemas.microsoft.com/office/drawing/2014/main" id="{B691A886-00D7-F043-ACE4-8EACA38C8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BE">
                <a:ea typeface="ヒラギノ角ゴ Pro W3" panose="020B0300000000000000" pitchFamily="34" charset="-128"/>
              </a:rPr>
              <a:t>Niet oprichters</a:t>
            </a:r>
          </a:p>
        </p:txBody>
      </p:sp>
      <p:sp>
        <p:nvSpPr>
          <p:cNvPr id="33795" name="Tijdelijke aanduiding voor dianummer 3">
            <a:extLst>
              <a:ext uri="{FF2B5EF4-FFF2-40B4-BE49-F238E27FC236}">
                <a16:creationId xmlns:a16="http://schemas.microsoft.com/office/drawing/2014/main" id="{9B69CCEE-F1FD-3D45-888F-2E327F234F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F7F97116-1F49-DB42-B021-F7CCC9AD99B7}" type="slidenum">
              <a:rPr lang="nl-NL" altLang="nl-BE" sz="1200">
                <a:latin typeface="Calibri" panose="020F0502020204030204" pitchFamily="34" charset="0"/>
              </a:rPr>
              <a:pPr/>
              <a:t>7</a:t>
            </a:fld>
            <a:endParaRPr lang="nl-NL" altLang="nl-B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jdelijke aanduiding voor dia-afbeelding 1">
            <a:extLst>
              <a:ext uri="{FF2B5EF4-FFF2-40B4-BE49-F238E27FC236}">
                <a16:creationId xmlns:a16="http://schemas.microsoft.com/office/drawing/2014/main" id="{8DFE7F3C-695B-0A4F-9DB6-4C643B25FE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Tijdelijke aanduiding voor notities 2">
            <a:extLst>
              <a:ext uri="{FF2B5EF4-FFF2-40B4-BE49-F238E27FC236}">
                <a16:creationId xmlns:a16="http://schemas.microsoft.com/office/drawing/2014/main" id="{0C2080DB-A0D3-7045-8558-D2F9725153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altLang="nl-BE">
                <a:ea typeface="ヒラギノ角ゴ Pro W3" panose="020B0300000000000000" pitchFamily="34" charset="-128"/>
              </a:rPr>
              <a:t>Het had maar één bedoeling: Franstalige inwijkelingen er op wijzen dat ze in Vlaanderen kwamen wonen en dat we hier Nederlands spreken en dat we dat van hen ook verwachten</a:t>
            </a:r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37891" name="Tijdelijke aanduiding voor dianummer 3">
            <a:extLst>
              <a:ext uri="{FF2B5EF4-FFF2-40B4-BE49-F238E27FC236}">
                <a16:creationId xmlns:a16="http://schemas.microsoft.com/office/drawing/2014/main" id="{6DDE377F-0928-C441-A40B-A21A940B7C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3E7AEBC9-6C7C-FE4C-A089-6956DD90202D}" type="slidenum">
              <a:rPr lang="nl-NL" altLang="nl-BE" sz="1200">
                <a:latin typeface="Calibri" panose="020F0502020204030204" pitchFamily="34" charset="0"/>
              </a:rPr>
              <a:pPr/>
              <a:t>10</a:t>
            </a:fld>
            <a:endParaRPr lang="nl-NL" altLang="nl-B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jdelijke aanduiding voor dia-afbeelding 1">
            <a:extLst>
              <a:ext uri="{FF2B5EF4-FFF2-40B4-BE49-F238E27FC236}">
                <a16:creationId xmlns:a16="http://schemas.microsoft.com/office/drawing/2014/main" id="{0BB8B6AE-EFCC-FC47-83B2-4E9CF02189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Tijdelijke aanduiding voor notities 2">
            <a:extLst>
              <a:ext uri="{FF2B5EF4-FFF2-40B4-BE49-F238E27FC236}">
                <a16:creationId xmlns:a16="http://schemas.microsoft.com/office/drawing/2014/main" id="{CEB987A1-22BE-964B-AF63-BAB46295AF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altLang="nl-BE">
                <a:ea typeface="ヒラギノ角ゴ Pro W3" panose="020B0300000000000000" pitchFamily="34" charset="-128"/>
              </a:rPr>
              <a:t>Ontslag van Tindemans, tweespalt in de Volksunie, ontstaan van Vlaams Blok, spitsing van BSP-PSB in PS en SP</a:t>
            </a:r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39939" name="Tijdelijke aanduiding voor dianummer 3">
            <a:extLst>
              <a:ext uri="{FF2B5EF4-FFF2-40B4-BE49-F238E27FC236}">
                <a16:creationId xmlns:a16="http://schemas.microsoft.com/office/drawing/2014/main" id="{680D6850-FBE1-F04A-93EC-A7267977CA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766E94F3-660B-A444-AF62-C6EF7015BFA7}" type="slidenum">
              <a:rPr lang="nl-NL" altLang="nl-BE" sz="1200">
                <a:latin typeface="Calibri" panose="020F0502020204030204" pitchFamily="34" charset="0"/>
              </a:rPr>
              <a:pPr/>
              <a:t>11</a:t>
            </a:fld>
            <a:endParaRPr lang="nl-NL" altLang="nl-B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jdelijke aanduiding voor dia-afbeelding 1">
            <a:extLst>
              <a:ext uri="{FF2B5EF4-FFF2-40B4-BE49-F238E27FC236}">
                <a16:creationId xmlns:a16="http://schemas.microsoft.com/office/drawing/2014/main" id="{95DC8BD1-1023-664C-88BC-86743914AA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Tijdelijke aanduiding voor notities 2">
            <a:extLst>
              <a:ext uri="{FF2B5EF4-FFF2-40B4-BE49-F238E27FC236}">
                <a16:creationId xmlns:a16="http://schemas.microsoft.com/office/drawing/2014/main" id="{0269F5DC-38C2-0B44-8F8D-D37CBDB2F0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BE">
                <a:ea typeface="ヒラギノ角ゴ Pro W3" panose="020B0300000000000000" pitchFamily="34" charset="-128"/>
              </a:rPr>
              <a:t>Etterbeek, Oudergem Sint-Lambrecht-Woluwe</a:t>
            </a:r>
          </a:p>
          <a:p>
            <a:r>
              <a:rPr lang="nl-NL" altLang="nl-BE">
                <a:ea typeface="ヒラギノ角ゴ Pro W3" panose="020B0300000000000000" pitchFamily="34" charset="-128"/>
              </a:rPr>
              <a:t>Schending van de taalwetten van 1963</a:t>
            </a:r>
          </a:p>
          <a:p>
            <a:r>
              <a:rPr lang="nl-NL" altLang="nl-BE">
                <a:ea typeface="ヒラギノ角ゴ Pro W3" panose="020B0300000000000000" pitchFamily="34" charset="-128"/>
              </a:rPr>
              <a:t>Locaties: gebouwen in eigen bezit Hagaard, Nijvelse Baan</a:t>
            </a:r>
          </a:p>
          <a:p>
            <a:r>
              <a:rPr lang="nl-NL" altLang="nl-BE">
                <a:ea typeface="ヒラギノ角ゴ Pro W3" panose="020B0300000000000000" pitchFamily="34" charset="-128"/>
              </a:rPr>
              <a:t>Daniel Coens was minister van Onderwijs</a:t>
            </a:r>
          </a:p>
          <a:p>
            <a:r>
              <a:rPr lang="nl-NL" altLang="nl-BE">
                <a:ea typeface="ヒラギノ角ゴ Pro W3" panose="020B0300000000000000" pitchFamily="34" charset="-128"/>
              </a:rPr>
              <a:t>FDF wil provocatievergadering organiseren met Happard, Outers Defosset</a:t>
            </a:r>
          </a:p>
          <a:p>
            <a:r>
              <a:rPr lang="nl-NL" altLang="nl-BE">
                <a:ea typeface="ヒラギノ角ゴ Pro W3" panose="020B0300000000000000" pitchFamily="34" charset="-128"/>
              </a:rPr>
              <a:t>Die betoging wordt verboden door Branckaer</a:t>
            </a:r>
          </a:p>
          <a:p>
            <a:r>
              <a:rPr lang="nl-NL" altLang="nl-BE">
                <a:ea typeface="ヒラギノ角ゴ Pro W3" panose="020B0300000000000000" pitchFamily="34" charset="-128"/>
              </a:rPr>
              <a:t>VKD en Vl Jongeren organiseren protestactie die toegestaan wordt door Branckaer</a:t>
            </a:r>
          </a:p>
          <a:p>
            <a:r>
              <a:rPr lang="nl-NL" altLang="nl-BE">
                <a:ea typeface="ヒラギノ角ゴ Pro W3" panose="020B0300000000000000" pitchFamily="34" charset="-128"/>
              </a:rPr>
              <a:t>FDF doet beklag bij min bin zaken F Nothomb</a:t>
            </a:r>
          </a:p>
          <a:p>
            <a:r>
              <a:rPr lang="nl-NL" altLang="nl-BE">
                <a:ea typeface="ヒラギノ角ゴ Pro W3" panose="020B0300000000000000" pitchFamily="34" charset="-128"/>
              </a:rPr>
              <a:t>Gouverneur Ivan Rogge (PRL) verbeidt alle samenscholing</a:t>
            </a:r>
          </a:p>
          <a:p>
            <a:r>
              <a:rPr lang="nl-NL" altLang="nl-BE">
                <a:ea typeface="ヒラギノ角ゴ Pro W3" panose="020B0300000000000000" pitchFamily="34" charset="-128"/>
              </a:rPr>
              <a:t>Bij het uithangen van dat verbod 1 uur vr het begin van de protestactie wordt Branckaer en schepencollege opgepakt</a:t>
            </a:r>
          </a:p>
          <a:p>
            <a:r>
              <a:rPr lang="nl-NL" altLang="nl-BE">
                <a:ea typeface="ヒラギノ角ゴ Pro W3" panose="020B0300000000000000" pitchFamily="34" charset="-128"/>
              </a:rPr>
              <a:t>Ferdinand Nothomb PSC </a:t>
            </a:r>
          </a:p>
          <a:p>
            <a:r>
              <a:rPr lang="nl-NL" altLang="nl-BE">
                <a:ea typeface="ヒラギノ角ゴ Pro W3" panose="020B0300000000000000" pitchFamily="34" charset="-128"/>
              </a:rPr>
              <a:t>De rijkswacht treedt hardhandig op tegen protestactie</a:t>
            </a:r>
          </a:p>
          <a:p>
            <a:r>
              <a:rPr lang="nl-NL" altLang="nl-BE">
                <a:ea typeface="ヒラギノ角ゴ Pro W3" panose="020B0300000000000000" pitchFamily="34" charset="-128"/>
              </a:rPr>
              <a:t>Dit leidt later tot betoging met eis tot splitsing ministerie binnenlandse zaken en ontslag van Nothomb</a:t>
            </a:r>
          </a:p>
          <a:p>
            <a:r>
              <a:rPr lang="nl-NL" altLang="nl-BE">
                <a:ea typeface="ヒラギノ角ゴ Pro W3" panose="020B0300000000000000" pitchFamily="34" charset="-128"/>
              </a:rPr>
              <a:t>De gronden worden onteigend</a:t>
            </a:r>
          </a:p>
          <a:p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41987" name="Tijdelijke aanduiding voor dianummer 3">
            <a:extLst>
              <a:ext uri="{FF2B5EF4-FFF2-40B4-BE49-F238E27FC236}">
                <a16:creationId xmlns:a16="http://schemas.microsoft.com/office/drawing/2014/main" id="{CEC8154F-660D-334D-BCC9-AC02FAD01E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D489028B-AFC1-3348-9CA4-4210344E2CE1}" type="slidenum">
              <a:rPr lang="nl-NL" altLang="nl-BE" sz="1200">
                <a:latin typeface="Calibri" panose="020F0502020204030204" pitchFamily="34" charset="0"/>
              </a:rPr>
              <a:pPr/>
              <a:t>12</a:t>
            </a:fld>
            <a:endParaRPr lang="nl-NL" altLang="nl-B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141413" y="1807238"/>
            <a:ext cx="9905998" cy="1576042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datum 7">
            <a:extLst>
              <a:ext uri="{FF2B5EF4-FFF2-40B4-BE49-F238E27FC236}">
                <a16:creationId xmlns:a16="http://schemas.microsoft.com/office/drawing/2014/main" id="{27486C74-5760-164F-8D8E-3291CE16F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8">
            <a:extLst>
              <a:ext uri="{FF2B5EF4-FFF2-40B4-BE49-F238E27FC236}">
                <a16:creationId xmlns:a16="http://schemas.microsoft.com/office/drawing/2014/main" id="{93CB829D-2EF6-B94C-B548-2C96A64D2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6" name="Tijdelijke aanduiding voor dianummer 9">
            <a:extLst>
              <a:ext uri="{FF2B5EF4-FFF2-40B4-BE49-F238E27FC236}">
                <a16:creationId xmlns:a16="http://schemas.microsoft.com/office/drawing/2014/main" id="{8732398C-1606-7D4A-8174-BD4B06E7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5C1F40-7870-CD48-82E4-82B2150B2666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72320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23CE2-1BF1-5849-BC83-FF39CA453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A1930-7CCC-4A4B-987A-6BA286A2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7683A-BA12-EB43-8805-4A7D3D93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27228-8888-424A-8B34-997E8FB6DC51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051790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70A1D-6C73-5C4E-8CA1-B7E0F2266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2A19C-DE1B-B04D-8233-027693347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E8C76-AB57-624F-A20A-6AD9886A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D9E7E-87E3-4147-BFC4-62E71A6B5BBB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302787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9">
            <a:extLst>
              <a:ext uri="{FF2B5EF4-FFF2-40B4-BE49-F238E27FC236}">
                <a16:creationId xmlns:a16="http://schemas.microsoft.com/office/drawing/2014/main" id="{F9365FE8-7288-C846-928A-D4700CF79BFD}"/>
              </a:ext>
            </a:extLst>
          </p:cNvPr>
          <p:cNvSpPr txBox="1"/>
          <p:nvPr/>
        </p:nvSpPr>
        <p:spPr>
          <a:xfrm>
            <a:off x="903288" y="7318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pPr algn="r" eaLnBrk="1" hangingPunct="1"/>
            <a:r>
              <a:rPr lang="ja-JP" altLang="en-US" sz="8000"/>
              <a:t>“</a:t>
            </a:r>
            <a:endParaRPr lang="en-US" altLang="nl-BE" sz="8000"/>
          </a:p>
        </p:txBody>
      </p:sp>
      <p:sp>
        <p:nvSpPr>
          <p:cNvPr id="6" name="TextBox 60">
            <a:extLst>
              <a:ext uri="{FF2B5EF4-FFF2-40B4-BE49-F238E27FC236}">
                <a16:creationId xmlns:a16="http://schemas.microsoft.com/office/drawing/2014/main" id="{74A75021-F686-E342-B6F2-D910351A54D8}"/>
              </a:ext>
            </a:extLst>
          </p:cNvPr>
          <p:cNvSpPr txBox="1"/>
          <p:nvPr/>
        </p:nvSpPr>
        <p:spPr>
          <a:xfrm>
            <a:off x="10537825" y="27654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pPr algn="r" eaLnBrk="1" hangingPunct="1"/>
            <a:r>
              <a:rPr lang="ja-JP" altLang="en-US" sz="8000"/>
              <a:t>”</a:t>
            </a:r>
            <a:endParaRPr lang="en-US" altLang="nl-BE" sz="8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30FE048F-389C-074E-A6EB-B9EAC28B1D8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C85B9B5-358A-144C-83BD-29D199CCA4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083063B-1AF6-9A48-9C65-D1A0CA6888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E196700-897B-8942-B3FA-51F40E6C8BF5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564902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EDF56-36FA-0C41-B27E-2D8853828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B147F-1ED8-F942-8A29-BC97578E7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A3BF8-2CC9-3F45-B789-DBD43C20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9B17D-EBF5-CF4E-B6F5-962B57A3D683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45175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4D9BD31D-80D9-5143-8293-4FEF7DD8B51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F7774DB9-854A-8141-8C01-8B09CB923E9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80D5147-E5A0-C541-AF78-36D83B28933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E8177134-DC69-C041-9E93-6BA523A606EB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757997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883CD649-253A-D14F-8FBA-25E01B1D999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77602BF-93BB-E343-8399-6670BACA626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379F46D-CB96-A348-AD5F-701334A36F4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1F10B25B-F7EB-7645-8463-8819FD7F3F0F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420022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B01A5-BFFE-E340-A9C1-17D45E3C0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428E6-4894-E048-B9B9-C2A3F7AF0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75CC-9222-EB4F-9FFF-3567BBE45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3BAE5-FEC3-984F-B72A-0D3F37852FEF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691506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4616E-5B68-1B43-9E32-FC689F6A0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456A2-37E7-F749-9F50-70D504281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9D523-B69D-3D40-A074-7866EC60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2D761-3F86-6F47-A780-369FD2F5380F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113162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7">
            <a:extLst>
              <a:ext uri="{FF2B5EF4-FFF2-40B4-BE49-F238E27FC236}">
                <a16:creationId xmlns:a16="http://schemas.microsoft.com/office/drawing/2014/main" id="{3AB94134-662B-1941-995C-710DDA986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8">
            <a:extLst>
              <a:ext uri="{FF2B5EF4-FFF2-40B4-BE49-F238E27FC236}">
                <a16:creationId xmlns:a16="http://schemas.microsoft.com/office/drawing/2014/main" id="{7970A342-679A-0C42-8F4F-03449AFA0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6" name="Tijdelijke aanduiding voor dianummer 9">
            <a:extLst>
              <a:ext uri="{FF2B5EF4-FFF2-40B4-BE49-F238E27FC236}">
                <a16:creationId xmlns:a16="http://schemas.microsoft.com/office/drawing/2014/main" id="{CC0D8D72-D7E3-2F44-A88B-71D1F6DD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C0F49-B178-7F4B-8C5E-E25858AF51BB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27969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69ADC-2C87-BB48-955A-B5B999CE3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26829-763C-0842-AD76-0ED55181D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5BE2F-09FA-FC44-A139-8C7652666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7E946-FC59-EF4E-9F6E-5626EDA16605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94514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1274126"/>
            <a:ext cx="4878389" cy="452723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4126"/>
            <a:ext cx="4875211" cy="452723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5F129-91CF-8C47-979C-FE9DC8803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95517-C168-9540-94D0-1DEEC1AD7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63A48-8F7E-D84C-85F4-E5CDD9B2B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C6216-AF82-4F49-BD49-615C758854D9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1149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29087F-69D4-AC49-9343-C7F186159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F741DE-C723-A749-B276-3B3B9AEF6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D2CEAB-C0B2-4E48-809F-51903390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4486D-1019-5E49-B07A-FDC6DF3B1F44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430554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FE491-BF3A-B746-941A-BD1434C1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53E64-7985-3748-BE2D-93F78250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A7195-9B24-644F-8D32-3A6E5FE4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88125-311B-6846-A2D0-743058F4F4AB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479162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665CA2-7AE5-6544-A686-98193612C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6A1AF8-461D-3F47-82C6-798801643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910C2-CEFA-0D4C-9CAC-2AF0EFF9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2F5E9E-D60F-604B-985E-801ED7C0B67C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81050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B8E77D-176D-304C-B910-448304AF0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CB2CC7-F522-3E40-8BBD-4814DB35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0177C-06C1-444C-A5AF-3927B023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C2F3E-BC85-7B40-B12B-DEEB15560050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27908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A41D8-A604-FB42-9F18-0367022F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427A2-A567-4A4A-9386-BE5889EDC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50 jaar VKD SPOORSLAG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14FC2-E154-2442-926B-51217830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99175-AEE2-7F48-AB41-45F95294D71B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412410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8B"/>
            </a:gs>
            <a:gs pos="98000">
              <a:srgbClr val="FFFF8B"/>
            </a:gs>
            <a:gs pos="100000">
              <a:srgbClr val="FFFF8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7B0AE3-024A-E24B-810E-AEB28FB18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14325"/>
            <a:ext cx="99060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41E6AD2-D14C-E047-AFBC-71B613042C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41413" y="1254125"/>
            <a:ext cx="99060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Klikken om de tekststijl van het model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en-US" alt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B10CC-E9B9-4546-8E2B-FFE4FD496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56488" y="64690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C1F4-C1C6-3F4D-824B-B7D8FD43E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025" y="6469063"/>
            <a:ext cx="623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50 </a:t>
            </a:r>
            <a:r>
              <a:rPr lang="en-US" err="1"/>
              <a:t>jaar</a:t>
            </a:r>
            <a:r>
              <a:rPr lang="en-US"/>
              <a:t> VKD SPOORSLAG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7ED8D-4A6D-4C48-8673-DF4AD71D9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5888" y="6469063"/>
            <a:ext cx="7715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</a:defRPr>
            </a:lvl1pPr>
          </a:lstStyle>
          <a:p>
            <a:fld id="{6C76913A-C85C-9A43-B6E2-0A6E8CCEA106}" type="slidenum">
              <a:rPr lang="en-US" altLang="nl-BE"/>
              <a:pPr/>
              <a:t>‹nr.›</a:t>
            </a:fld>
            <a:endParaRPr lang="en-US" altLang="nl-BE"/>
          </a:p>
        </p:txBody>
      </p:sp>
      <p:grpSp>
        <p:nvGrpSpPr>
          <p:cNvPr id="57" name="Groeperen 22">
            <a:extLst>
              <a:ext uri="{FF2B5EF4-FFF2-40B4-BE49-F238E27FC236}">
                <a16:creationId xmlns:a16="http://schemas.microsoft.com/office/drawing/2014/main" id="{05C2F988-16C3-EE48-B16E-819BCF7D5EA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210106" y="5523890"/>
            <a:ext cx="911225" cy="1185670"/>
            <a:chOff x="2254029" y="1230099"/>
            <a:chExt cx="3193698" cy="4157829"/>
          </a:xfrm>
          <a:solidFill>
            <a:schemeClr val="bg1"/>
          </a:solidFill>
        </p:grpSpPr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B9557CE8-C808-D844-B696-6FE222891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029" y="1230099"/>
              <a:ext cx="1609493" cy="4157829"/>
            </a:xfrm>
            <a:custGeom>
              <a:avLst/>
              <a:gdLst>
                <a:gd name="T0" fmla="*/ 189816 w 1607977"/>
                <a:gd name="T1" fmla="*/ 0 h 4157829"/>
                <a:gd name="T2" fmla="*/ 109639 w 1607977"/>
                <a:gd name="T3" fmla="*/ 436091 h 4157829"/>
                <a:gd name="T4" fmla="*/ 1156 w 1607977"/>
                <a:gd name="T5" fmla="*/ 432916 h 4157829"/>
                <a:gd name="T6" fmla="*/ 9036 w 1607977"/>
                <a:gd name="T7" fmla="*/ 833066 h 4157829"/>
                <a:gd name="T8" fmla="*/ 85870 w 1607977"/>
                <a:gd name="T9" fmla="*/ 831543 h 4157829"/>
                <a:gd name="T10" fmla="*/ 286117 w 1607977"/>
                <a:gd name="T11" fmla="*/ 1657939 h 4157829"/>
                <a:gd name="T12" fmla="*/ 573429 w 1607977"/>
                <a:gd name="T13" fmla="*/ 2092884 h 4157829"/>
                <a:gd name="T14" fmla="*/ 1008750 w 1607977"/>
                <a:gd name="T15" fmla="*/ 2432141 h 4157829"/>
                <a:gd name="T16" fmla="*/ 1474196 w 1607977"/>
                <a:gd name="T17" fmla="*/ 2565800 h 4157829"/>
                <a:gd name="T18" fmla="*/ 1487603 w 1607977"/>
                <a:gd name="T19" fmla="*/ 3336828 h 4157829"/>
                <a:gd name="T20" fmla="*/ 1391833 w 1607977"/>
                <a:gd name="T21" fmla="*/ 3398417 h 4157829"/>
                <a:gd name="T22" fmla="*/ 1460657 w 1607977"/>
                <a:gd name="T23" fmla="*/ 3453088 h 4157829"/>
                <a:gd name="T24" fmla="*/ 1457479 w 1607977"/>
                <a:gd name="T25" fmla="*/ 3516330 h 4157829"/>
                <a:gd name="T26" fmla="*/ 1400539 w 1607977"/>
                <a:gd name="T27" fmla="*/ 3519505 h 4157829"/>
                <a:gd name="T28" fmla="*/ 1607143 w 1607977"/>
                <a:gd name="T29" fmla="*/ 4157829 h 4157829"/>
                <a:gd name="T30" fmla="*/ 1609493 w 1607977"/>
                <a:gd name="T31" fmla="*/ 2310357 h 4157829"/>
                <a:gd name="T32" fmla="*/ 904836 w 1607977"/>
                <a:gd name="T33" fmla="*/ 1986716 h 4157829"/>
                <a:gd name="T34" fmla="*/ 503779 w 1607977"/>
                <a:gd name="T35" fmla="*/ 1544853 h 4157829"/>
                <a:gd name="T36" fmla="*/ 320943 w 1607977"/>
                <a:gd name="T37" fmla="*/ 1057714 h 4157829"/>
                <a:gd name="T38" fmla="*/ 277411 w 1607977"/>
                <a:gd name="T39" fmla="*/ 830020 h 4157829"/>
                <a:gd name="T40" fmla="*/ 350241 w 1607977"/>
                <a:gd name="T41" fmla="*/ 830846 h 4157829"/>
                <a:gd name="T42" fmla="*/ 350241 w 1607977"/>
                <a:gd name="T43" fmla="*/ 436220 h 4157829"/>
                <a:gd name="T44" fmla="*/ 291646 w 1607977"/>
                <a:gd name="T45" fmla="*/ 436220 h 4157829"/>
                <a:gd name="T46" fmla="*/ 189816 w 1607977"/>
                <a:gd name="T47" fmla="*/ 0 h 41578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607977" h="4157829">
                  <a:moveTo>
                    <a:pt x="189637" y="0"/>
                  </a:moveTo>
                  <a:cubicBezTo>
                    <a:pt x="153661" y="230401"/>
                    <a:pt x="134446" y="293912"/>
                    <a:pt x="109536" y="436091"/>
                  </a:cubicBezTo>
                  <a:cubicBezTo>
                    <a:pt x="51958" y="435341"/>
                    <a:pt x="82254" y="429745"/>
                    <a:pt x="1155" y="432916"/>
                  </a:cubicBezTo>
                  <a:cubicBezTo>
                    <a:pt x="3983" y="496433"/>
                    <a:pt x="-7195" y="524799"/>
                    <a:pt x="9027" y="833066"/>
                  </a:cubicBezTo>
                  <a:cubicBezTo>
                    <a:pt x="91924" y="827008"/>
                    <a:pt x="23248" y="835352"/>
                    <a:pt x="85789" y="831543"/>
                  </a:cubicBezTo>
                  <a:cubicBezTo>
                    <a:pt x="91180" y="1008709"/>
                    <a:pt x="122115" y="1330241"/>
                    <a:pt x="285848" y="1657939"/>
                  </a:cubicBezTo>
                  <a:cubicBezTo>
                    <a:pt x="449581" y="1985637"/>
                    <a:pt x="452564" y="1963850"/>
                    <a:pt x="572889" y="2092884"/>
                  </a:cubicBezTo>
                  <a:cubicBezTo>
                    <a:pt x="693214" y="2221918"/>
                    <a:pt x="857814" y="2353322"/>
                    <a:pt x="1007800" y="2432141"/>
                  </a:cubicBezTo>
                  <a:cubicBezTo>
                    <a:pt x="1157786" y="2510960"/>
                    <a:pt x="1313698" y="2567419"/>
                    <a:pt x="1472807" y="2565800"/>
                  </a:cubicBezTo>
                  <a:cubicBezTo>
                    <a:pt x="1479516" y="2761031"/>
                    <a:pt x="1488941" y="3205424"/>
                    <a:pt x="1486202" y="3336828"/>
                  </a:cubicBezTo>
                  <a:cubicBezTo>
                    <a:pt x="1405813" y="3343306"/>
                    <a:pt x="1388659" y="3353640"/>
                    <a:pt x="1390522" y="3398417"/>
                  </a:cubicBezTo>
                  <a:cubicBezTo>
                    <a:pt x="1392385" y="3443194"/>
                    <a:pt x="1404959" y="3455132"/>
                    <a:pt x="1459281" y="3453088"/>
                  </a:cubicBezTo>
                  <a:cubicBezTo>
                    <a:pt x="1462803" y="3558994"/>
                    <a:pt x="1459766" y="3467161"/>
                    <a:pt x="1456106" y="3516330"/>
                  </a:cubicBezTo>
                  <a:lnTo>
                    <a:pt x="1399220" y="3519505"/>
                  </a:lnTo>
                  <a:cubicBezTo>
                    <a:pt x="1420965" y="3619542"/>
                    <a:pt x="1491461" y="3752929"/>
                    <a:pt x="1605629" y="4157829"/>
                  </a:cubicBezTo>
                  <a:cubicBezTo>
                    <a:pt x="1602322" y="3864229"/>
                    <a:pt x="1602680" y="2701313"/>
                    <a:pt x="1607977" y="2310357"/>
                  </a:cubicBezTo>
                  <a:cubicBezTo>
                    <a:pt x="1435474" y="2309926"/>
                    <a:pt x="1081746" y="2130175"/>
                    <a:pt x="903984" y="1986716"/>
                  </a:cubicBezTo>
                  <a:cubicBezTo>
                    <a:pt x="726222" y="1843257"/>
                    <a:pt x="600528" y="1699687"/>
                    <a:pt x="503304" y="1544853"/>
                  </a:cubicBezTo>
                  <a:cubicBezTo>
                    <a:pt x="406080" y="1390019"/>
                    <a:pt x="358333" y="1176853"/>
                    <a:pt x="320641" y="1057714"/>
                  </a:cubicBezTo>
                  <a:cubicBezTo>
                    <a:pt x="282949" y="938575"/>
                    <a:pt x="272272" y="867831"/>
                    <a:pt x="277150" y="830020"/>
                  </a:cubicBezTo>
                  <a:cubicBezTo>
                    <a:pt x="320128" y="833484"/>
                    <a:pt x="277988" y="834038"/>
                    <a:pt x="349911" y="830846"/>
                  </a:cubicBezTo>
                  <a:cubicBezTo>
                    <a:pt x="345634" y="764154"/>
                    <a:pt x="350442" y="574968"/>
                    <a:pt x="349911" y="436220"/>
                  </a:cubicBezTo>
                  <a:cubicBezTo>
                    <a:pt x="311720" y="436776"/>
                    <a:pt x="315383" y="433306"/>
                    <a:pt x="291371" y="436220"/>
                  </a:cubicBezTo>
                  <a:cubicBezTo>
                    <a:pt x="234710" y="177812"/>
                    <a:pt x="258282" y="247388"/>
                    <a:pt x="189637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>
                <a:latin typeface="+mn-lt"/>
                <a:ea typeface="+mn-ea"/>
              </a:endParaRPr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33C66248-BB9F-2C4C-9CA2-FCF766F329C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41266" y="1230099"/>
              <a:ext cx="1606461" cy="4157829"/>
            </a:xfrm>
            <a:custGeom>
              <a:avLst/>
              <a:gdLst>
                <a:gd name="T0" fmla="*/ 189458 w 1607977"/>
                <a:gd name="T1" fmla="*/ 0 h 4157829"/>
                <a:gd name="T2" fmla="*/ 109433 w 1607977"/>
                <a:gd name="T3" fmla="*/ 436091 h 4157829"/>
                <a:gd name="T4" fmla="*/ 1154 w 1607977"/>
                <a:gd name="T5" fmla="*/ 432916 h 4157829"/>
                <a:gd name="T6" fmla="*/ 9018 w 1607977"/>
                <a:gd name="T7" fmla="*/ 833066 h 4157829"/>
                <a:gd name="T8" fmla="*/ 85708 w 1607977"/>
                <a:gd name="T9" fmla="*/ 831543 h 4157829"/>
                <a:gd name="T10" fmla="*/ 285579 w 1607977"/>
                <a:gd name="T11" fmla="*/ 1657939 h 4157829"/>
                <a:gd name="T12" fmla="*/ 572349 w 1607977"/>
                <a:gd name="T13" fmla="*/ 2092884 h 4157829"/>
                <a:gd name="T14" fmla="*/ 1006850 w 1607977"/>
                <a:gd name="T15" fmla="*/ 2432141 h 4157829"/>
                <a:gd name="T16" fmla="*/ 1471418 w 1607977"/>
                <a:gd name="T17" fmla="*/ 2565800 h 4157829"/>
                <a:gd name="T18" fmla="*/ 1484801 w 1607977"/>
                <a:gd name="T19" fmla="*/ 3336828 h 4157829"/>
                <a:gd name="T20" fmla="*/ 1389211 w 1607977"/>
                <a:gd name="T21" fmla="*/ 3398417 h 4157829"/>
                <a:gd name="T22" fmla="*/ 1457905 w 1607977"/>
                <a:gd name="T23" fmla="*/ 3453088 h 4157829"/>
                <a:gd name="T24" fmla="*/ 1454733 w 1607977"/>
                <a:gd name="T25" fmla="*/ 3516330 h 4157829"/>
                <a:gd name="T26" fmla="*/ 1397901 w 1607977"/>
                <a:gd name="T27" fmla="*/ 3519505 h 4157829"/>
                <a:gd name="T28" fmla="*/ 1604115 w 1607977"/>
                <a:gd name="T29" fmla="*/ 4157829 h 4157829"/>
                <a:gd name="T30" fmla="*/ 1606461 w 1607977"/>
                <a:gd name="T31" fmla="*/ 2310357 h 4157829"/>
                <a:gd name="T32" fmla="*/ 903132 w 1607977"/>
                <a:gd name="T33" fmla="*/ 1986716 h 4157829"/>
                <a:gd name="T34" fmla="*/ 502829 w 1607977"/>
                <a:gd name="T35" fmla="*/ 1544853 h 4157829"/>
                <a:gd name="T36" fmla="*/ 320339 w 1607977"/>
                <a:gd name="T37" fmla="*/ 1057714 h 4157829"/>
                <a:gd name="T38" fmla="*/ 276889 w 1607977"/>
                <a:gd name="T39" fmla="*/ 830020 h 4157829"/>
                <a:gd name="T40" fmla="*/ 349581 w 1607977"/>
                <a:gd name="T41" fmla="*/ 830846 h 4157829"/>
                <a:gd name="T42" fmla="*/ 349581 w 1607977"/>
                <a:gd name="T43" fmla="*/ 436220 h 4157829"/>
                <a:gd name="T44" fmla="*/ 291096 w 1607977"/>
                <a:gd name="T45" fmla="*/ 436220 h 4157829"/>
                <a:gd name="T46" fmla="*/ 189458 w 1607977"/>
                <a:gd name="T47" fmla="*/ 0 h 41578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607977" h="4157829">
                  <a:moveTo>
                    <a:pt x="189637" y="0"/>
                  </a:moveTo>
                  <a:cubicBezTo>
                    <a:pt x="153661" y="230401"/>
                    <a:pt x="134446" y="293912"/>
                    <a:pt x="109536" y="436091"/>
                  </a:cubicBezTo>
                  <a:cubicBezTo>
                    <a:pt x="51958" y="435341"/>
                    <a:pt x="82254" y="429745"/>
                    <a:pt x="1155" y="432916"/>
                  </a:cubicBezTo>
                  <a:cubicBezTo>
                    <a:pt x="3983" y="496433"/>
                    <a:pt x="-7195" y="524799"/>
                    <a:pt x="9027" y="833066"/>
                  </a:cubicBezTo>
                  <a:cubicBezTo>
                    <a:pt x="91924" y="827008"/>
                    <a:pt x="23248" y="835352"/>
                    <a:pt x="85789" y="831543"/>
                  </a:cubicBezTo>
                  <a:cubicBezTo>
                    <a:pt x="91180" y="1008709"/>
                    <a:pt x="122115" y="1330241"/>
                    <a:pt x="285848" y="1657939"/>
                  </a:cubicBezTo>
                  <a:cubicBezTo>
                    <a:pt x="449581" y="1985637"/>
                    <a:pt x="452564" y="1963850"/>
                    <a:pt x="572889" y="2092884"/>
                  </a:cubicBezTo>
                  <a:cubicBezTo>
                    <a:pt x="693214" y="2221918"/>
                    <a:pt x="857814" y="2353322"/>
                    <a:pt x="1007800" y="2432141"/>
                  </a:cubicBezTo>
                  <a:cubicBezTo>
                    <a:pt x="1157786" y="2510960"/>
                    <a:pt x="1313698" y="2567419"/>
                    <a:pt x="1472807" y="2565800"/>
                  </a:cubicBezTo>
                  <a:cubicBezTo>
                    <a:pt x="1479516" y="2761031"/>
                    <a:pt x="1488941" y="3205424"/>
                    <a:pt x="1486202" y="3336828"/>
                  </a:cubicBezTo>
                  <a:cubicBezTo>
                    <a:pt x="1405813" y="3343306"/>
                    <a:pt x="1388659" y="3353640"/>
                    <a:pt x="1390522" y="3398417"/>
                  </a:cubicBezTo>
                  <a:cubicBezTo>
                    <a:pt x="1392385" y="3443194"/>
                    <a:pt x="1404959" y="3455132"/>
                    <a:pt x="1459281" y="3453088"/>
                  </a:cubicBezTo>
                  <a:cubicBezTo>
                    <a:pt x="1462803" y="3558994"/>
                    <a:pt x="1459766" y="3467161"/>
                    <a:pt x="1456106" y="3516330"/>
                  </a:cubicBezTo>
                  <a:lnTo>
                    <a:pt x="1399220" y="3519505"/>
                  </a:lnTo>
                  <a:cubicBezTo>
                    <a:pt x="1420965" y="3619542"/>
                    <a:pt x="1491461" y="3752929"/>
                    <a:pt x="1605629" y="4157829"/>
                  </a:cubicBezTo>
                  <a:cubicBezTo>
                    <a:pt x="1602322" y="3864229"/>
                    <a:pt x="1602680" y="2701313"/>
                    <a:pt x="1607977" y="2310357"/>
                  </a:cubicBezTo>
                  <a:cubicBezTo>
                    <a:pt x="1435474" y="2309926"/>
                    <a:pt x="1081746" y="2130175"/>
                    <a:pt x="903984" y="1986716"/>
                  </a:cubicBezTo>
                  <a:cubicBezTo>
                    <a:pt x="726222" y="1843257"/>
                    <a:pt x="600528" y="1699687"/>
                    <a:pt x="503304" y="1544853"/>
                  </a:cubicBezTo>
                  <a:cubicBezTo>
                    <a:pt x="406080" y="1390019"/>
                    <a:pt x="358333" y="1176853"/>
                    <a:pt x="320641" y="1057714"/>
                  </a:cubicBezTo>
                  <a:cubicBezTo>
                    <a:pt x="282949" y="938575"/>
                    <a:pt x="272272" y="867831"/>
                    <a:pt x="277150" y="830020"/>
                  </a:cubicBezTo>
                  <a:cubicBezTo>
                    <a:pt x="320128" y="833484"/>
                    <a:pt x="277988" y="834038"/>
                    <a:pt x="349911" y="830846"/>
                  </a:cubicBezTo>
                  <a:cubicBezTo>
                    <a:pt x="345634" y="764154"/>
                    <a:pt x="350442" y="574968"/>
                    <a:pt x="349911" y="436220"/>
                  </a:cubicBezTo>
                  <a:cubicBezTo>
                    <a:pt x="311720" y="436776"/>
                    <a:pt x="315383" y="433306"/>
                    <a:pt x="291371" y="436220"/>
                  </a:cubicBezTo>
                  <a:cubicBezTo>
                    <a:pt x="234710" y="177812"/>
                    <a:pt x="258282" y="247388"/>
                    <a:pt x="189637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>
                <a:latin typeface="+mn-lt"/>
                <a:ea typeface="+mn-ea"/>
              </a:endParaRPr>
            </a:p>
          </p:txBody>
        </p:sp>
        <p:sp>
          <p:nvSpPr>
            <p:cNvPr id="60" name="Ovaal 59">
              <a:extLst>
                <a:ext uri="{FF2B5EF4-FFF2-40B4-BE49-F238E27FC236}">
                  <a16:creationId xmlns:a16="http://schemas.microsoft.com/office/drawing/2014/main" id="{70DFA6E0-42CC-A143-AC61-1B06B9E70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217" y="1330179"/>
              <a:ext cx="669863" cy="6702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DC516FEC-A55D-4741-9397-EC00A9AAB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857" y="1330179"/>
              <a:ext cx="669863" cy="6702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F67487D5-9366-C849-BD78-DD2A3C52D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3622" y="1330179"/>
              <a:ext cx="669863" cy="6702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D6A14A65-33F1-1B47-A6A9-070D3AF96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068" y="2067123"/>
              <a:ext cx="669863" cy="670227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A3A72407-AC38-A94B-9FFD-6870083BF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0205" y="2067123"/>
              <a:ext cx="669863" cy="670227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2FB27C6E-CA18-D941-941F-22BDA621E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857" y="2737351"/>
              <a:ext cx="669863" cy="6702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bg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charset="0"/>
          <a:ea typeface="ヒラギノ角ゴ Pro W3" charset="0"/>
          <a:cs typeface="ヒラギノ角ゴ Pro W3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charset="0"/>
          <a:ea typeface="ヒラギノ角ゴ Pro W3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charset="0"/>
          <a:ea typeface="ヒラギノ角ゴ Pro W3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charset="0"/>
          <a:ea typeface="ヒラギノ角ゴ Pro W3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w Cen MT" charset="0"/>
          <a:ea typeface="ヒラギノ角ゴ Pro W3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ヒラギノ角ゴ Pro W3" charset="0"/>
          <a:cs typeface="ヒラギノ角ゴ Pro W3" charset="0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ヒラギノ角ゴ Pro W3" charset="0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ヒラギノ角ゴ Pro W3" charset="0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ヒラギノ角ゴ Pro W3" charset="0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ヒラギノ角ゴ Pro W3" charset="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E94E2552-442B-E24A-9529-62D04EC9D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5" y="3602038"/>
            <a:ext cx="8791575" cy="165576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solidFill>
                  <a:schemeClr val="bg1"/>
                </a:solidFill>
                <a:ea typeface="+mn-ea"/>
                <a:cs typeface="+mn-cs"/>
              </a:rPr>
              <a:t>25 juni 2022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solidFill>
                <a:schemeClr val="bg1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tabLst>
                <a:tab pos="390525" algn="l"/>
                <a:tab pos="6931025" algn="r"/>
              </a:tabLst>
              <a:defRPr/>
            </a:pPr>
            <a:r>
              <a:rPr lang="nl-NL" dirty="0">
                <a:solidFill>
                  <a:schemeClr val="bg1"/>
                </a:solidFill>
                <a:ea typeface="+mn-ea"/>
                <a:cs typeface="+mn-cs"/>
              </a:rPr>
              <a:t>		Johan Deconinck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390525" algn="l"/>
                <a:tab pos="6931025" algn="r"/>
              </a:tabLst>
              <a:defRPr/>
            </a:pPr>
            <a:r>
              <a:rPr lang="nl-NL" dirty="0">
                <a:solidFill>
                  <a:schemeClr val="bg1"/>
                </a:solidFill>
                <a:ea typeface="+mn-ea"/>
                <a:cs typeface="+mn-cs"/>
              </a:rPr>
              <a:t>		</a:t>
            </a:r>
            <a:r>
              <a:rPr lang="nl-NL" cap="small" dirty="0">
                <a:solidFill>
                  <a:schemeClr val="bg1"/>
                </a:solidFill>
                <a:ea typeface="+mn-ea"/>
                <a:cs typeface="+mn-cs"/>
              </a:rPr>
              <a:t>penningmeester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E2A665-9A76-AE43-901E-A5548C4F0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06575"/>
            <a:ext cx="9906000" cy="15763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Vlaams </a:t>
            </a:r>
            <a:r>
              <a:rPr lang="nl-NL" dirty="0" err="1">
                <a:ea typeface="+mj-ea"/>
                <a:cs typeface="+mj-cs"/>
              </a:rPr>
              <a:t>komitee</a:t>
            </a:r>
            <a:r>
              <a:rPr lang="nl-NL" dirty="0">
                <a:ea typeface="+mj-ea"/>
                <a:cs typeface="+mj-cs"/>
              </a:rPr>
              <a:t> </a:t>
            </a:r>
            <a:r>
              <a:rPr lang="nl-NL" dirty="0" err="1">
                <a:ea typeface="+mj-ea"/>
                <a:cs typeface="+mj-cs"/>
              </a:rPr>
              <a:t>druivenstReek</a:t>
            </a:r>
            <a:br>
              <a:rPr lang="nl-NL" dirty="0">
                <a:ea typeface="+mj-ea"/>
                <a:cs typeface="+mj-cs"/>
              </a:rPr>
            </a:br>
            <a:r>
              <a:rPr lang="nl-NL" dirty="0">
                <a:ea typeface="+mj-ea"/>
                <a:cs typeface="+mj-cs"/>
              </a:rPr>
              <a:t>spoorslag</a:t>
            </a:r>
            <a:br>
              <a:rPr lang="nl-NL" dirty="0">
                <a:ea typeface="+mj-ea"/>
                <a:cs typeface="+mj-cs"/>
              </a:rPr>
            </a:br>
            <a:br>
              <a:rPr lang="nl-NL" dirty="0">
                <a:ea typeface="+mj-ea"/>
                <a:cs typeface="+mj-cs"/>
              </a:rPr>
            </a:br>
            <a:r>
              <a:rPr lang="nl-NL" dirty="0">
                <a:ea typeface="+mj-ea"/>
                <a:cs typeface="+mj-cs"/>
              </a:rPr>
              <a:t>Jubileumviering </a:t>
            </a:r>
          </a:p>
        </p:txBody>
      </p:sp>
      <p:pic>
        <p:nvPicPr>
          <p:cNvPr id="21507" name="Groeperen 22">
            <a:extLst>
              <a:ext uri="{FF2B5EF4-FFF2-40B4-BE49-F238E27FC236}">
                <a16:creationId xmlns:a16="http://schemas.microsoft.com/office/drawing/2014/main" id="{080A6E50-A669-074C-B0FA-22A7D844A62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2540000"/>
            <a:ext cx="2590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fbeelding 13">
            <a:extLst>
              <a:ext uri="{FF2B5EF4-FFF2-40B4-BE49-F238E27FC236}">
                <a16:creationId xmlns:a16="http://schemas.microsoft.com/office/drawing/2014/main" id="{2AD2D601-E1C3-E346-9CEA-4FE78032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BE1B72A-8462-E047-AD93-81B0BDA7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>
                <a:ea typeface="+mj-ea"/>
                <a:cs typeface="+mj-cs"/>
              </a:rPr>
              <a:t>Activiteit: </a:t>
            </a:r>
            <a:r>
              <a:rPr lang="nl-NL" sz="2800">
                <a:ea typeface="+mj-ea"/>
                <a:cs typeface="+mj-cs"/>
              </a:rPr>
              <a:t>Waar Vlamingen thuis zijn</a:t>
            </a:r>
            <a:endParaRPr lang="nl-NL" dirty="0">
              <a:ea typeface="+mj-ea"/>
              <a:cs typeface="+mj-cs"/>
            </a:endParaRPr>
          </a:p>
        </p:txBody>
      </p:sp>
      <p:pic>
        <p:nvPicPr>
          <p:cNvPr id="36866" name="Tijdelijke aanduiding voor inhoud 27" descr="Afbeelding met tekst, persoon, buiten, groep&#10;&#10;Automatisch gegenereerde beschrijving">
            <a:extLst>
              <a:ext uri="{FF2B5EF4-FFF2-40B4-BE49-F238E27FC236}">
                <a16:creationId xmlns:a16="http://schemas.microsoft.com/office/drawing/2014/main" id="{75426A4C-A386-8B4C-923D-AF8DA1E4EA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0550" y="3071813"/>
            <a:ext cx="4875213" cy="3441700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C6913-0078-194D-83FE-6BCED589687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E56A8E-4FB7-5F4E-9624-6C18F1646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36869" name="Tijdelijke aanduiding voor dianummer 5">
            <a:extLst>
              <a:ext uri="{FF2B5EF4-FFF2-40B4-BE49-F238E27FC236}">
                <a16:creationId xmlns:a16="http://schemas.microsoft.com/office/drawing/2014/main" id="{2A6D2F88-C7CC-7145-9E9D-BD8CA286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2A49D376-1BEF-4942-97B9-9D767AD21947}" type="slidenum">
              <a:rPr lang="en-US" altLang="nl-BE" sz="1000">
                <a:solidFill>
                  <a:schemeClr val="bg1"/>
                </a:solidFill>
              </a:rPr>
              <a:pPr/>
              <a:t>10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pic>
        <p:nvPicPr>
          <p:cNvPr id="36870" name="Afbeelding 23" descr="Afbeelding met tekst, buiten, oud, teken&#10;&#10;Automatisch gegenereerde beschrijving">
            <a:extLst>
              <a:ext uri="{FF2B5EF4-FFF2-40B4-BE49-F238E27FC236}">
                <a16:creationId xmlns:a16="http://schemas.microsoft.com/office/drawing/2014/main" id="{0C36B5EE-A651-D44D-A6FA-72B4FE7B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860425"/>
            <a:ext cx="4857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Afbeelding 24" descr="Afbeelding met tekst, gebouw, buiten, oud&#10;&#10;Automatisch gegenereerde beschrijving">
            <a:extLst>
              <a:ext uri="{FF2B5EF4-FFF2-40B4-BE49-F238E27FC236}">
                <a16:creationId xmlns:a16="http://schemas.microsoft.com/office/drawing/2014/main" id="{4789175A-1127-3D4D-A2A9-8D23A41A7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992438"/>
            <a:ext cx="4770437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43525AE7-433A-A142-A3FE-49AB694E0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150" y="4319588"/>
            <a:ext cx="15049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ijdelijke aanduiding voor inhoud 21">
            <a:extLst>
              <a:ext uri="{FF2B5EF4-FFF2-40B4-BE49-F238E27FC236}">
                <a16:creationId xmlns:a16="http://schemas.microsoft.com/office/drawing/2014/main" id="{DACC41AE-89A1-EA48-9FFD-FB10FB6E069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141413" y="1274763"/>
            <a:ext cx="4878387" cy="4525962"/>
          </a:xfrm>
        </p:spPr>
        <p:txBody>
          <a:bodyPr/>
          <a:lstStyle/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Jaren 1970-1980</a:t>
            </a:r>
          </a:p>
          <a:p>
            <a:pPr eaLnBrk="1" hangingPunct="1"/>
            <a:r>
              <a:rPr lang="nl-BE" altLang="nl-BE" sz="2000">
                <a:ea typeface="ヒラギノ角ゴ Pro W3" panose="020B0300000000000000" pitchFamily="34" charset="-128"/>
              </a:rPr>
              <a:t>Een tijd van een hevige communautaire en politieke strijd om de Vlaamse Rand</a:t>
            </a:r>
            <a:endParaRPr lang="nl-NL" altLang="nl-BE" sz="2000">
              <a:ea typeface="ヒラギノ角ゴ Pro W3" panose="020B0300000000000000" pitchFamily="34" charset="-128"/>
            </a:endParaRPr>
          </a:p>
        </p:txBody>
      </p:sp>
      <p:pic>
        <p:nvPicPr>
          <p:cNvPr id="36874" name="Tijdelijke aanduiding voor inhoud 7" descr="Afbeelding met tekst&#10;&#10;Automatisch gegenereerde beschrijving">
            <a:extLst>
              <a:ext uri="{FF2B5EF4-FFF2-40B4-BE49-F238E27FC236}">
                <a16:creationId xmlns:a16="http://schemas.microsoft.com/office/drawing/2014/main" id="{B6058ED2-A014-F249-8F0D-73B280F8B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3038475"/>
            <a:ext cx="2360613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A9C6AC0-82E9-AC46-B8C0-1747B4AD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Activiteit: </a:t>
            </a:r>
            <a:r>
              <a:rPr lang="nl-NL" sz="2800" dirty="0">
                <a:ea typeface="+mj-ea"/>
                <a:cs typeface="+mj-cs"/>
              </a:rPr>
              <a:t>tegen het </a:t>
            </a:r>
            <a:r>
              <a:rPr lang="nl-NL" sz="2800" dirty="0" err="1">
                <a:ea typeface="+mj-ea"/>
                <a:cs typeface="+mj-cs"/>
              </a:rPr>
              <a:t>egmont</a:t>
            </a:r>
            <a:r>
              <a:rPr lang="nl-NL" sz="2800" dirty="0">
                <a:ea typeface="+mj-ea"/>
                <a:cs typeface="+mj-cs"/>
              </a:rPr>
              <a:t> pact</a:t>
            </a:r>
            <a:endParaRPr lang="nl-NL" dirty="0">
              <a:ea typeface="+mj-ea"/>
              <a:cs typeface="+mj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ABE8FE-BB08-6C41-BD58-4BBC1E73F5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25A542-AFAE-7640-A34B-7377948BC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38916" name="Tijdelijke aanduiding voor dianummer 5">
            <a:extLst>
              <a:ext uri="{FF2B5EF4-FFF2-40B4-BE49-F238E27FC236}">
                <a16:creationId xmlns:a16="http://schemas.microsoft.com/office/drawing/2014/main" id="{3DC4CB81-8ADB-5145-ACD0-9EB98C78C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34864663-2251-3441-8F93-D311253FDDEA}" type="slidenum">
              <a:rPr lang="en-US" altLang="nl-BE" sz="1000">
                <a:solidFill>
                  <a:schemeClr val="bg1"/>
                </a:solidFill>
              </a:rPr>
              <a:pPr/>
              <a:t>11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sp>
        <p:nvSpPr>
          <p:cNvPr id="38917" name="Tijdelijke aanduiding voor inhoud 21">
            <a:extLst>
              <a:ext uri="{FF2B5EF4-FFF2-40B4-BE49-F238E27FC236}">
                <a16:creationId xmlns:a16="http://schemas.microsoft.com/office/drawing/2014/main" id="{83FA3290-9F5F-4D45-BB79-3DEFB6346D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141413" y="1274763"/>
            <a:ext cx="6226175" cy="4525962"/>
          </a:xfrm>
        </p:spPr>
        <p:txBody>
          <a:bodyPr/>
          <a:lstStyle/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1977</a:t>
            </a:r>
          </a:p>
          <a:p>
            <a:pPr eaLnBrk="1" hangingPunct="1"/>
            <a:r>
              <a:rPr lang="nl-BE" altLang="nl-BE" sz="2000">
                <a:ea typeface="ヒラギノ角ゴ Pro W3" panose="020B0300000000000000" pitchFamily="34" charset="-128"/>
              </a:rPr>
              <a:t>Een communautaire akkoord dat inschrijvingsrecht zou geven aan Franstaligen uit de ruime Vlaamse Rand</a:t>
            </a:r>
            <a:endParaRPr lang="nl-NL" altLang="nl-BE" sz="2000">
              <a:ea typeface="ヒラギノ角ゴ Pro W3" panose="020B0300000000000000" pitchFamily="34" charset="-128"/>
            </a:endParaRPr>
          </a:p>
        </p:txBody>
      </p:sp>
      <p:pic>
        <p:nvPicPr>
          <p:cNvPr id="38918" name="Afbeelding 10" descr="Afbeelding met tekst, krant&#10;&#10;Automatisch gegenereerde beschrijving">
            <a:extLst>
              <a:ext uri="{FF2B5EF4-FFF2-40B4-BE49-F238E27FC236}">
                <a16:creationId xmlns:a16="http://schemas.microsoft.com/office/drawing/2014/main" id="{EF591DA0-B284-4147-BC4D-80EA1CE4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3803650"/>
            <a:ext cx="3741737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Tijdelijke aanduiding voor inhoud 11">
            <a:extLst>
              <a:ext uri="{FF2B5EF4-FFF2-40B4-BE49-F238E27FC236}">
                <a16:creationId xmlns:a16="http://schemas.microsoft.com/office/drawing/2014/main" id="{535AAB14-F526-5D4C-B92A-A889970BB73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0" y="484188"/>
            <a:ext cx="4102100" cy="2501900"/>
          </a:xfrm>
        </p:spPr>
      </p:pic>
      <p:pic>
        <p:nvPicPr>
          <p:cNvPr id="38920" name="Afbeelding 13" descr="Afbeelding met tekst, buiten, mensen, groep&#10;&#10;Automatisch gegenereerde beschrijving">
            <a:extLst>
              <a:ext uri="{FF2B5EF4-FFF2-40B4-BE49-F238E27FC236}">
                <a16:creationId xmlns:a16="http://schemas.microsoft.com/office/drawing/2014/main" id="{A7893636-E6D6-B140-A9E9-AB1041B6C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3208338"/>
            <a:ext cx="33528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Afbeelding 8" descr="Afbeelding met tekst, krant&#10;&#10;Automatisch gegenereerde beschrijving">
            <a:extLst>
              <a:ext uri="{FF2B5EF4-FFF2-40B4-BE49-F238E27FC236}">
                <a16:creationId xmlns:a16="http://schemas.microsoft.com/office/drawing/2014/main" id="{5278498D-B986-E54A-A933-34F821D3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3140075"/>
            <a:ext cx="4371975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4C9AC4E-EEAF-9A47-9312-2327A4DC2DD2}"/>
              </a:ext>
            </a:extLst>
          </p:cNvPr>
          <p:cNvSpPr/>
          <p:nvPr/>
        </p:nvSpPr>
        <p:spPr>
          <a:xfrm>
            <a:off x="3509963" y="5691188"/>
            <a:ext cx="1211262" cy="184150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7BA88-C3EA-0A44-AF2F-3F20A9FC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Activiteit: </a:t>
            </a:r>
            <a:r>
              <a:rPr lang="nl-NL" sz="2800" dirty="0">
                <a:ea typeface="+mj-ea"/>
                <a:cs typeface="+mj-cs"/>
              </a:rPr>
              <a:t>tegen onwettige </a:t>
            </a:r>
            <a:r>
              <a:rPr lang="nl-NL" sz="2800" dirty="0" err="1">
                <a:ea typeface="+mj-ea"/>
                <a:cs typeface="+mj-cs"/>
              </a:rPr>
              <a:t>franstalige</a:t>
            </a:r>
            <a:r>
              <a:rPr lang="nl-NL" sz="2800" dirty="0">
                <a:ea typeface="+mj-ea"/>
                <a:cs typeface="+mj-cs"/>
              </a:rPr>
              <a:t> scholen in </a:t>
            </a:r>
            <a:r>
              <a:rPr lang="nl-NL" sz="2800" dirty="0" err="1">
                <a:ea typeface="+mj-ea"/>
                <a:cs typeface="+mj-cs"/>
              </a:rPr>
              <a:t>overijse</a:t>
            </a:r>
            <a:endParaRPr lang="nl-BE" dirty="0">
              <a:ea typeface="+mj-ea"/>
              <a:cs typeface="+mj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C93B35-DFF6-7249-9B03-3D43A5D65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3" y="1274763"/>
            <a:ext cx="6234112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2000" i="1" dirty="0">
                <a:ea typeface="+mn-ea"/>
                <a:cs typeface="+mn-cs"/>
              </a:rPr>
              <a:t>FDF-burgemeesters willen Franstalige school in Overijse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2000" i="1" dirty="0">
                <a:ea typeface="+mn-ea"/>
                <a:cs typeface="+mn-cs"/>
              </a:rPr>
              <a:t>FDF-provocatie en protestactie leiden tot algemeen samenscholingsverbod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2000" i="1" dirty="0">
                <a:ea typeface="+mn-ea"/>
                <a:cs typeface="+mn-cs"/>
              </a:rPr>
              <a:t>Aanhouding Burgemeester &amp; </a:t>
            </a:r>
            <a:r>
              <a:rPr lang="nl-BE" sz="2000" dirty="0">
                <a:ea typeface="+mn-ea"/>
                <a:cs typeface="+mn-cs"/>
              </a:rPr>
              <a:t>Schepencollege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sz="2000" dirty="0">
                <a:ea typeface="+mn-ea"/>
                <a:cs typeface="+mn-cs"/>
              </a:rPr>
              <a:t>Rellen volgen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sz="2000" dirty="0">
                <a:ea typeface="+mn-ea"/>
                <a:cs typeface="+mn-cs"/>
              </a:rPr>
              <a:t>De gronden werden onteigend:</a:t>
            </a:r>
            <a:br>
              <a:rPr lang="nl-BE" sz="2000" dirty="0">
                <a:ea typeface="+mn-ea"/>
                <a:cs typeface="+mn-cs"/>
              </a:rPr>
            </a:br>
            <a:r>
              <a:rPr lang="nl-BE" sz="2000" dirty="0">
                <a:ea typeface="+mn-ea"/>
                <a:cs typeface="+mn-cs"/>
              </a:rPr>
              <a:t>Kamp Kwadraat &amp; De Hagaard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sz="2000" dirty="0">
                <a:ea typeface="+mn-ea"/>
                <a:cs typeface="+mn-cs"/>
              </a:rPr>
              <a:t>Een kordate actie van de Vlaamse regering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BE" sz="2000" dirty="0">
              <a:ea typeface="+mn-ea"/>
              <a:cs typeface="+mn-cs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330AB4-21D5-DE4F-A946-42E0DE21098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1BE0C3-1FEC-804D-A624-BB23B323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40965" name="Tijdelijke aanduiding voor dianummer 6">
            <a:extLst>
              <a:ext uri="{FF2B5EF4-FFF2-40B4-BE49-F238E27FC236}">
                <a16:creationId xmlns:a16="http://schemas.microsoft.com/office/drawing/2014/main" id="{FE6E5F81-2CEA-E843-B047-E3020F26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5B446D2C-D44D-9F43-BC62-A0340F48CE2F}" type="slidenum">
              <a:rPr lang="en-US" altLang="nl-BE" sz="1000">
                <a:solidFill>
                  <a:schemeClr val="bg1"/>
                </a:solidFill>
              </a:rPr>
              <a:pPr/>
              <a:t>12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pic>
        <p:nvPicPr>
          <p:cNvPr id="40966" name="Tijdelijke aanduiding voor inhoud 12" descr="Afbeelding met tekst&#10;&#10;Automatisch gegenereerde beschrijving">
            <a:extLst>
              <a:ext uri="{FF2B5EF4-FFF2-40B4-BE49-F238E27FC236}">
                <a16:creationId xmlns:a16="http://schemas.microsoft.com/office/drawing/2014/main" id="{A2E5E389-DD6E-584B-AC01-DC994F208E6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3738" y="914400"/>
            <a:ext cx="4875212" cy="3657600"/>
          </a:xfrm>
        </p:spPr>
      </p:pic>
      <p:pic>
        <p:nvPicPr>
          <p:cNvPr id="40967" name="Afbeelding 8" descr="Afbeelding met tekst, persoon, oud, groep&#10;&#10;Automatisch gegenereerde beschrijving">
            <a:extLst>
              <a:ext uri="{FF2B5EF4-FFF2-40B4-BE49-F238E27FC236}">
                <a16:creationId xmlns:a16="http://schemas.microsoft.com/office/drawing/2014/main" id="{91CEEC45-DD93-A24E-B0F2-F5C48F651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4484688"/>
            <a:ext cx="3570287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28E8C74-DC17-B74E-B098-1C58DD3B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Activiteit: </a:t>
            </a:r>
            <a:r>
              <a:rPr lang="nl-NL" sz="2800" dirty="0">
                <a:ea typeface="+mj-ea"/>
                <a:cs typeface="+mj-cs"/>
              </a:rPr>
              <a:t>splitsing kieskring BHV</a:t>
            </a:r>
            <a:endParaRPr lang="nl-NL" dirty="0">
              <a:ea typeface="+mj-ea"/>
              <a:cs typeface="+mj-cs"/>
            </a:endParaRPr>
          </a:p>
        </p:txBody>
      </p:sp>
      <p:pic>
        <p:nvPicPr>
          <p:cNvPr id="43010" name="Tijdelijke aanduiding voor inhoud 6" descr="Afbeelding met tekst&#10;&#10;Automatisch gegenereerde beschrijving">
            <a:extLst>
              <a:ext uri="{FF2B5EF4-FFF2-40B4-BE49-F238E27FC236}">
                <a16:creationId xmlns:a16="http://schemas.microsoft.com/office/drawing/2014/main" id="{0762443F-F7FB-4448-A619-9B225CAFD6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8438" y="4416425"/>
            <a:ext cx="2989262" cy="1993900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CD0E90-5DFF-C349-A99E-305924B9B02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EC805F-4A9B-7C41-B465-0E2440390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43013" name="Tijdelijke aanduiding voor dianummer 5">
            <a:extLst>
              <a:ext uri="{FF2B5EF4-FFF2-40B4-BE49-F238E27FC236}">
                <a16:creationId xmlns:a16="http://schemas.microsoft.com/office/drawing/2014/main" id="{D87354BA-E463-494B-BEC1-232B42BED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832D13D6-08D4-A34E-B6A5-FDFFF4EDBA77}" type="slidenum">
              <a:rPr lang="en-US" altLang="nl-BE" sz="1000">
                <a:solidFill>
                  <a:schemeClr val="bg1"/>
                </a:solidFill>
              </a:rPr>
              <a:pPr/>
              <a:t>13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sp>
        <p:nvSpPr>
          <p:cNvPr id="43014" name="Tijdelijke aanduiding voor inhoud 21">
            <a:extLst>
              <a:ext uri="{FF2B5EF4-FFF2-40B4-BE49-F238E27FC236}">
                <a16:creationId xmlns:a16="http://schemas.microsoft.com/office/drawing/2014/main" id="{E2798EFF-114F-FE4A-B5B1-E1B39A43F40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141413" y="1274763"/>
            <a:ext cx="4878387" cy="4525962"/>
          </a:xfrm>
        </p:spPr>
        <p:txBody>
          <a:bodyPr/>
          <a:lstStyle/>
          <a:p>
            <a:pPr eaLnBrk="1" hangingPunct="1"/>
            <a:r>
              <a:rPr lang="nl-NL" altLang="nl-BE" dirty="0">
                <a:ea typeface="ヒラギノ角ゴ Pro W3" panose="020B0300000000000000" pitchFamily="34" charset="-128"/>
              </a:rPr>
              <a:t>Jaren 1963 (taalgrens) tot 2012</a:t>
            </a:r>
          </a:p>
          <a:p>
            <a:pPr eaLnBrk="1" hangingPunct="1"/>
            <a:r>
              <a:rPr lang="nl-BE" altLang="nl-BE" sz="2000" dirty="0">
                <a:ea typeface="ヒラギノ角ゴ Pro W3" panose="020B0300000000000000" pitchFamily="34" charset="-128"/>
              </a:rPr>
              <a:t>Een onrechtmatige inmenging van Franstaligen in de Vlaamse Rand</a:t>
            </a:r>
          </a:p>
          <a:p>
            <a:pPr eaLnBrk="1" hangingPunct="1"/>
            <a:r>
              <a:rPr lang="nl-BE" altLang="nl-BE" sz="2000" dirty="0">
                <a:ea typeface="ヒラギノ角ゴ Pro W3" panose="020B0300000000000000" pitchFamily="34" charset="-128"/>
              </a:rPr>
              <a:t>VKD is lid van het Halle-Vilvoorde Komitee</a:t>
            </a:r>
            <a:endParaRPr lang="nl-NL" altLang="nl-BE" sz="2000" dirty="0">
              <a:ea typeface="ヒラギノ角ゴ Pro W3" panose="020B0300000000000000" pitchFamily="34" charset="-128"/>
            </a:endParaRPr>
          </a:p>
        </p:txBody>
      </p:sp>
      <p:pic>
        <p:nvPicPr>
          <p:cNvPr id="43015" name="Afbeelding 8" descr="Afbeelding met tekst, persoon, buiten, mensen&#10;&#10;Automatisch gegenereerde beschrijving">
            <a:extLst>
              <a:ext uri="{FF2B5EF4-FFF2-40B4-BE49-F238E27FC236}">
                <a16:creationId xmlns:a16="http://schemas.microsoft.com/office/drawing/2014/main" id="{927F7A67-42D5-6D4E-8152-B4BC1265D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3598863"/>
            <a:ext cx="3567112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Afbeelding 10" descr="Afbeelding met tekst, krant, teken, ontvangstbewijs&#10;&#10;Automatisch gegenereerde beschrijving">
            <a:extLst>
              <a:ext uri="{FF2B5EF4-FFF2-40B4-BE49-F238E27FC236}">
                <a16:creationId xmlns:a16="http://schemas.microsoft.com/office/drawing/2014/main" id="{8F9A9928-B519-7C43-9B58-A2971E375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38" y="277813"/>
            <a:ext cx="3265487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Afbeelding 12" descr="Afbeelding met tekst, muur, binnen, fotolijstje&#10;&#10;Automatisch gegenereerde beschrijving">
            <a:extLst>
              <a:ext uri="{FF2B5EF4-FFF2-40B4-BE49-F238E27FC236}">
                <a16:creationId xmlns:a16="http://schemas.microsoft.com/office/drawing/2014/main" id="{6388D4C9-31C8-944B-BE6E-134D28319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8106" y="3926681"/>
            <a:ext cx="283368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945CCC-5C83-7C46-BD74-20FBEFB44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Spoorslag: een zeer veelzijdig tijdschrift</a:t>
            </a:r>
          </a:p>
        </p:txBody>
      </p:sp>
      <p:sp>
        <p:nvSpPr>
          <p:cNvPr id="45058" name="Tijdelijke aanduiding voor inhoud 2">
            <a:extLst>
              <a:ext uri="{FF2B5EF4-FFF2-40B4-BE49-F238E27FC236}">
                <a16:creationId xmlns:a16="http://schemas.microsoft.com/office/drawing/2014/main" id="{678FBFB5-C2FA-F044-B011-0BC5FEF6D5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Vlaamse thema</a:t>
            </a:r>
            <a:r>
              <a:rPr lang="nl-NL" altLang="nl-NL">
                <a:ea typeface="ヒラギノ角ゴ Pro W3" panose="020B0300000000000000" pitchFamily="34" charset="-128"/>
              </a:rPr>
              <a:t>’</a:t>
            </a:r>
            <a:r>
              <a:rPr lang="nl-NL" altLang="nl-BE">
                <a:ea typeface="ヒラギノ角ゴ Pro W3" panose="020B0300000000000000" pitchFamily="34" charset="-128"/>
              </a:rPr>
              <a:t>s</a:t>
            </a:r>
          </a:p>
          <a:p>
            <a:pPr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Sociale thema</a:t>
            </a:r>
            <a:r>
              <a:rPr lang="nl-NL" altLang="nl-NL">
                <a:ea typeface="ヒラギノ角ゴ Pro W3" panose="020B0300000000000000" pitchFamily="34" charset="-128"/>
              </a:rPr>
              <a:t>’</a:t>
            </a:r>
            <a:r>
              <a:rPr lang="nl-NL" altLang="nl-BE">
                <a:ea typeface="ヒラギノ角ゴ Pro W3" panose="020B0300000000000000" pitchFamily="34" charset="-128"/>
              </a:rPr>
              <a:t>s</a:t>
            </a:r>
          </a:p>
          <a:p>
            <a:pPr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Boekbesprekingen</a:t>
            </a:r>
          </a:p>
          <a:p>
            <a:pPr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Erfgoed en geschiedenis</a:t>
            </a:r>
          </a:p>
          <a:p>
            <a:pPr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Natuur en natuurbehoud</a:t>
            </a:r>
          </a:p>
          <a:p>
            <a:pPr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Spel: rebus, ken je plekje, ..</a:t>
            </a:r>
          </a:p>
          <a:p>
            <a:pPr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Cartoons</a:t>
            </a:r>
          </a:p>
          <a:p>
            <a:pPr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…</a:t>
            </a:r>
          </a:p>
          <a:p>
            <a:pPr eaLnBrk="1" hangingPunct="1">
              <a:lnSpc>
                <a:spcPct val="110000"/>
              </a:lnSpc>
            </a:pPr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C1650A-B735-F34F-91BB-FF2B1029800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7714E4-0FBB-D848-B6B6-10CC901E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45061" name="Tijdelijke aanduiding voor dianummer 5">
            <a:extLst>
              <a:ext uri="{FF2B5EF4-FFF2-40B4-BE49-F238E27FC236}">
                <a16:creationId xmlns:a16="http://schemas.microsoft.com/office/drawing/2014/main" id="{5ED777CC-4C34-7940-83FD-62E79FC8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1BF462B8-53C2-F848-8DBF-52F023D27C72}" type="slidenum">
              <a:rPr lang="en-US" altLang="nl-BE" sz="1000">
                <a:solidFill>
                  <a:schemeClr val="bg1"/>
                </a:solidFill>
              </a:rPr>
              <a:pPr/>
              <a:t>14</a:t>
            </a:fld>
            <a:endParaRPr lang="en-US" altLang="nl-BE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Schermafbeelding 2022-06-23 om 13.55.03.png">
            <a:extLst>
              <a:ext uri="{FF2B5EF4-FFF2-40B4-BE49-F238E27FC236}">
                <a16:creationId xmlns:a16="http://schemas.microsoft.com/office/drawing/2014/main" id="{83404F86-3C1E-D945-A13B-E706C47AD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925513"/>
            <a:ext cx="6486525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5BDA59-D784-944E-A916-7EC19564A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Spoorslag    </a:t>
            </a:r>
            <a:r>
              <a:rPr lang="nl-NL" sz="2800" dirty="0" err="1">
                <a:ea typeface="+mj-ea"/>
                <a:cs typeface="+mj-cs"/>
              </a:rPr>
              <a:t>vlaams</a:t>
            </a:r>
            <a:r>
              <a:rPr lang="nl-NL" sz="2800" dirty="0">
                <a:ea typeface="+mj-ea"/>
                <a:cs typeface="+mj-cs"/>
              </a:rPr>
              <a:t> bewegen </a:t>
            </a:r>
            <a:endParaRPr lang="nl-NL" dirty="0">
              <a:ea typeface="+mj-ea"/>
              <a:cs typeface="+mj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E45197-804C-1D4B-9AFE-29CF07FA0E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Henri Otte</a:t>
            </a:r>
          </a:p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Micheline Baetens</a:t>
            </a:r>
          </a:p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David Joly</a:t>
            </a:r>
          </a:p>
          <a:p>
            <a:pPr eaLnBrk="1" hangingPunct="1"/>
            <a:r>
              <a:rPr lang="en-US" altLang="nl-BE">
                <a:ea typeface="ヒラギノ角ゴ Pro W3" panose="020B0300000000000000" pitchFamily="34" charset="-128"/>
              </a:rPr>
              <a:t>Guido Tastenhoye</a:t>
            </a:r>
            <a:endParaRPr lang="nl-BE" altLang="nl-BE">
              <a:ea typeface="ヒラギノ角ゴ Pro W3" panose="020B0300000000000000" pitchFamily="34" charset="-128"/>
            </a:endParaRPr>
          </a:p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…</a:t>
            </a: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7B43E7-85F4-7A4E-B0EB-3CFF7EB5FE4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AA90FE-B206-BA4B-926B-A822AAA0F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47110" name="Tijdelijke aanduiding voor dianummer 5">
            <a:extLst>
              <a:ext uri="{FF2B5EF4-FFF2-40B4-BE49-F238E27FC236}">
                <a16:creationId xmlns:a16="http://schemas.microsoft.com/office/drawing/2014/main" id="{D862052B-E14A-0241-BCEF-E1E13B0A0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DA4E3D7D-F0E8-6F44-9925-7D856E6BDE09}" type="slidenum">
              <a:rPr lang="en-US" altLang="nl-BE" sz="1000">
                <a:solidFill>
                  <a:schemeClr val="bg1"/>
                </a:solidFill>
              </a:rPr>
              <a:pPr/>
              <a:t>15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pic>
        <p:nvPicPr>
          <p:cNvPr id="10" name="Afbeelding 9" descr="Afbeelding met tekst, krant, schermafbeelding&#10;&#10;Automatisch gegenereerde beschrijving">
            <a:extLst>
              <a:ext uri="{FF2B5EF4-FFF2-40B4-BE49-F238E27FC236}">
                <a16:creationId xmlns:a16="http://schemas.microsoft.com/office/drawing/2014/main" id="{ED2BA7A5-21D4-114D-8973-9E0B8F96E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1338263"/>
            <a:ext cx="6553200" cy="495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21F1EF-6F70-2E47-8FEC-F5D2B532B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Spoorslag    </a:t>
            </a:r>
            <a:r>
              <a:rPr lang="nl-NL" sz="2800" dirty="0">
                <a:ea typeface="+mj-ea"/>
                <a:cs typeface="+mj-cs"/>
              </a:rPr>
              <a:t>editoriaal - boekbesprekingen</a:t>
            </a:r>
            <a:endParaRPr lang="nl-NL" dirty="0">
              <a:ea typeface="+mj-ea"/>
              <a:cs typeface="+mj-cs"/>
            </a:endParaRPr>
          </a:p>
        </p:txBody>
      </p:sp>
      <p:sp>
        <p:nvSpPr>
          <p:cNvPr id="49154" name="Tijdelijke aanduiding voor inhoud 2">
            <a:extLst>
              <a:ext uri="{FF2B5EF4-FFF2-40B4-BE49-F238E27FC236}">
                <a16:creationId xmlns:a16="http://schemas.microsoft.com/office/drawing/2014/main" id="{5F2F165E-DA24-9E4F-BA1E-537EC16F8D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Francis Stroobants</a:t>
            </a:r>
          </a:p>
          <a:p>
            <a:pPr eaLnBrk="1" hangingPunct="1"/>
            <a:r>
              <a:rPr lang="mr-IN" altLang="nl-BE">
                <a:ea typeface="ヒラギノ角ゴ Pro W3" panose="020B0300000000000000" pitchFamily="34" charset="-128"/>
              </a:rPr>
              <a:t>…</a:t>
            </a:r>
            <a:endParaRPr lang="nl-NL" altLang="nl-BE">
              <a:ea typeface="ヒラギノ角ゴ Pro W3" panose="020B0300000000000000" pitchFamily="34" charset="-128"/>
            </a:endParaRP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CCA5F7-0BE8-E149-9745-6CBE0B5EA06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6C9532-C59C-1149-950C-A073C96C3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49157" name="Tijdelijke aanduiding voor dianummer 5">
            <a:extLst>
              <a:ext uri="{FF2B5EF4-FFF2-40B4-BE49-F238E27FC236}">
                <a16:creationId xmlns:a16="http://schemas.microsoft.com/office/drawing/2014/main" id="{6470225F-341E-1A49-B8C7-CBAD88C3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CF06A9D8-471C-D248-A2E9-F01D762878BE}" type="slidenum">
              <a:rPr lang="en-US" altLang="nl-BE" sz="1000">
                <a:solidFill>
                  <a:schemeClr val="bg1"/>
                </a:solidFill>
              </a:rPr>
              <a:pPr/>
              <a:t>16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pic>
        <p:nvPicPr>
          <p:cNvPr id="49158" name="Afbeelding 6" descr="Schermafbeelding 2022-06-23 om 14.02.36.png">
            <a:extLst>
              <a:ext uri="{FF2B5EF4-FFF2-40B4-BE49-F238E27FC236}">
                <a16:creationId xmlns:a16="http://schemas.microsoft.com/office/drawing/2014/main" id="{D5DEF00F-577B-7043-B805-E50C7257B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1173163"/>
            <a:ext cx="659130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Schermafbeelding 2022-06-24 om 12.03.38.png">
            <a:extLst>
              <a:ext uri="{FF2B5EF4-FFF2-40B4-BE49-F238E27FC236}">
                <a16:creationId xmlns:a16="http://schemas.microsoft.com/office/drawing/2014/main" id="{0C703828-DF1C-2746-9B0A-442D1EC16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16367"/>
          <a:stretch>
            <a:fillRect/>
          </a:stretch>
        </p:blipFill>
        <p:spPr bwMode="auto">
          <a:xfrm>
            <a:off x="4349750" y="939800"/>
            <a:ext cx="5849938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Kader 2">
            <a:extLst>
              <a:ext uri="{FF2B5EF4-FFF2-40B4-BE49-F238E27FC236}">
                <a16:creationId xmlns:a16="http://schemas.microsoft.com/office/drawing/2014/main" id="{CFB3EC07-FD40-EB41-9E32-8D51ACBA38DA}"/>
              </a:ext>
            </a:extLst>
          </p:cNvPr>
          <p:cNvSpPr/>
          <p:nvPr/>
        </p:nvSpPr>
        <p:spPr>
          <a:xfrm>
            <a:off x="4518025" y="3265488"/>
            <a:ext cx="5735638" cy="947737"/>
          </a:xfrm>
          <a:prstGeom prst="frame">
            <a:avLst>
              <a:gd name="adj1" fmla="val 58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chemeClr val="tx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B8C32CE4-A9DB-9A4F-BC91-380ECFF5E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5888" y="1073150"/>
            <a:ext cx="112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nl-BE" altLang="nl-BE" sz="1800">
                <a:solidFill>
                  <a:schemeClr val="bg1"/>
                </a:solidFill>
                <a:latin typeface="Cambria" panose="02040503050406030204" pitchFamily="18" charset="0"/>
              </a:rPr>
              <a:t>1984 Nr 4</a:t>
            </a:r>
            <a:endParaRPr lang="nl-BE" altLang="nl-BE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4277B-B38D-904D-BB31-3CF5AD2CF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Spoorslag   </a:t>
            </a:r>
            <a:r>
              <a:rPr lang="nl-NL" sz="2800" dirty="0">
                <a:ea typeface="+mj-ea"/>
                <a:cs typeface="+mj-cs"/>
              </a:rPr>
              <a:t>sociaal bewegen </a:t>
            </a:r>
            <a:endParaRPr lang="nl-NL" dirty="0">
              <a:ea typeface="+mj-ea"/>
              <a:cs typeface="+mj-cs"/>
            </a:endParaRPr>
          </a:p>
        </p:txBody>
      </p:sp>
      <p:sp>
        <p:nvSpPr>
          <p:cNvPr id="48130" name="Tijdelijke aanduiding voor inhoud 2">
            <a:extLst>
              <a:ext uri="{FF2B5EF4-FFF2-40B4-BE49-F238E27FC236}">
                <a16:creationId xmlns:a16="http://schemas.microsoft.com/office/drawing/2014/main" id="{72A50BE9-4B12-FA4A-AC6F-53B9B8638D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Luk Vandeuren</a:t>
            </a:r>
          </a:p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Micheline Baetens</a:t>
            </a: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5F33B9-29AB-9244-90D9-D4E24FEAF0F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B50709-996C-1D4E-BC5C-40776D5F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50181" name="Tijdelijke aanduiding voor dianummer 5">
            <a:extLst>
              <a:ext uri="{FF2B5EF4-FFF2-40B4-BE49-F238E27FC236}">
                <a16:creationId xmlns:a16="http://schemas.microsoft.com/office/drawing/2014/main" id="{A7DF8C20-1DFD-6440-B2E7-7B19BDDD8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3E45A241-A354-3849-A0FF-CD2B9501728B}" type="slidenum">
              <a:rPr lang="en-US" altLang="nl-BE" sz="1000">
                <a:solidFill>
                  <a:schemeClr val="bg1"/>
                </a:solidFill>
              </a:rPr>
              <a:pPr/>
              <a:t>17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pic>
        <p:nvPicPr>
          <p:cNvPr id="48135" name="Afbeelding 9" descr="Afbeelding met tekst, krant, schermafbeelding&#10;&#10;Automatisch gegenereerde beschrijving">
            <a:extLst>
              <a:ext uri="{FF2B5EF4-FFF2-40B4-BE49-F238E27FC236}">
                <a16:creationId xmlns:a16="http://schemas.microsoft.com/office/drawing/2014/main" id="{16821A33-3EAE-8E45-890A-8A5A19B1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1055688"/>
            <a:ext cx="5272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Afbeelding 7" descr="Afbeelding met tekst, krant&#10;&#10;Automatisch gegenereerde beschrijving">
            <a:extLst>
              <a:ext uri="{FF2B5EF4-FFF2-40B4-BE49-F238E27FC236}">
                <a16:creationId xmlns:a16="http://schemas.microsoft.com/office/drawing/2014/main" id="{CAF237A3-A0D4-E844-9A9F-B7C107D3C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201738"/>
            <a:ext cx="7318375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4E9248-238A-184D-B2B3-A7F91B5E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Spoorslag   </a:t>
            </a:r>
            <a:r>
              <a:rPr lang="nl-NL" sz="2800" dirty="0">
                <a:ea typeface="+mj-ea"/>
                <a:cs typeface="+mj-cs"/>
              </a:rPr>
              <a:t>erfgoed heemkunde</a:t>
            </a:r>
            <a:endParaRPr lang="nl-NL" dirty="0">
              <a:ea typeface="+mj-ea"/>
              <a:cs typeface="+mj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2D41E0-2F1A-3C4D-B640-D8D4281F27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Francis Stroobants</a:t>
            </a:r>
          </a:p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Michel Joly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83C196-4E74-8744-9578-D2F6A0AF064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89051A-1F11-8D40-920F-6C19A968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51205" name="Tijdelijke aanduiding voor dianummer 5">
            <a:extLst>
              <a:ext uri="{FF2B5EF4-FFF2-40B4-BE49-F238E27FC236}">
                <a16:creationId xmlns:a16="http://schemas.microsoft.com/office/drawing/2014/main" id="{76F9B6F2-A472-8D49-9165-5198B510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430439C0-2D70-3741-B713-2C0FB82119A6}" type="slidenum">
              <a:rPr lang="en-US" altLang="nl-BE" sz="1000">
                <a:solidFill>
                  <a:schemeClr val="bg1"/>
                </a:solidFill>
              </a:rPr>
              <a:pPr/>
              <a:t>18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pic>
        <p:nvPicPr>
          <p:cNvPr id="12" name="Afbeelding 11" descr="Afbeelding met tekst, krant, schermafbeelding&#10;&#10;Automatisch gegenereerde beschrijving">
            <a:extLst>
              <a:ext uri="{FF2B5EF4-FFF2-40B4-BE49-F238E27FC236}">
                <a16:creationId xmlns:a16="http://schemas.microsoft.com/office/drawing/2014/main" id="{489AE91B-0CE1-C745-9B84-90ED2EC56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1606550"/>
            <a:ext cx="72517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 descr="Afbeelding met tekst, krant, schermafbeelding, document&#10;&#10;Automatisch gegenereerde beschrijving">
            <a:extLst>
              <a:ext uri="{FF2B5EF4-FFF2-40B4-BE49-F238E27FC236}">
                <a16:creationId xmlns:a16="http://schemas.microsoft.com/office/drawing/2014/main" id="{1ACD0365-9800-DA46-85D4-6FADB283D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43025"/>
            <a:ext cx="6959600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AD3681-F9B9-FC4F-B972-558ABD36DA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HET EUROPA DER VOLKEREN</a:t>
            </a:r>
          </a:p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GEMEENTEN VAN VLAAMS-BRABANT</a:t>
            </a:r>
          </a:p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Roeland Gillis</a:t>
            </a: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676BBD-2E2F-E445-9A55-96757C64C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Spoorslag: VOLKEREN/LOCATIES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697604-A023-8146-B590-F2B73422A8A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D5560C-2D2D-9644-83C4-91480AB9C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52229" name="Tijdelijke aanduiding voor dianummer 5">
            <a:extLst>
              <a:ext uri="{FF2B5EF4-FFF2-40B4-BE49-F238E27FC236}">
                <a16:creationId xmlns:a16="http://schemas.microsoft.com/office/drawing/2014/main" id="{DE5F4925-13CC-8544-A49D-DF104EB0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E6AA8F5C-6E8D-794E-9C44-3EE569847E30}" type="slidenum">
              <a:rPr lang="en-US" altLang="nl-BE" sz="1000">
                <a:solidFill>
                  <a:schemeClr val="bg1"/>
                </a:solidFill>
              </a:rPr>
              <a:pPr/>
              <a:t>19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pic>
        <p:nvPicPr>
          <p:cNvPr id="8" name="Afbeelding 7" descr="Afbeelding met tekst, krant, schermafbeelding, document&#10;&#10;Automatisch gegenereerde beschrijving">
            <a:extLst>
              <a:ext uri="{FF2B5EF4-FFF2-40B4-BE49-F238E27FC236}">
                <a16:creationId xmlns:a16="http://schemas.microsoft.com/office/drawing/2014/main" id="{C12F5918-D6D4-2142-9B7D-4E41B64C3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123950"/>
            <a:ext cx="364807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23A6F91E-7423-4C49-8CC1-33587AEE5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9513" y="1257300"/>
            <a:ext cx="1431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nl-BE" altLang="nl-BE" sz="1800">
                <a:solidFill>
                  <a:schemeClr val="bg1"/>
                </a:solidFill>
                <a:latin typeface="Cambria" panose="02040503050406030204" pitchFamily="18" charset="0"/>
              </a:rPr>
              <a:t>2003 Nr 4-5</a:t>
            </a:r>
            <a:endParaRPr lang="nl-BE" altLang="nl-BE" sz="1800">
              <a:solidFill>
                <a:schemeClr val="bg1"/>
              </a:solidFill>
            </a:endParaRPr>
          </a:p>
        </p:txBody>
      </p:sp>
      <p:pic>
        <p:nvPicPr>
          <p:cNvPr id="10" name="Afbeelding 9" descr="Afbeelding met tekst, krant&#10;&#10;Automatisch gegenereerde beschrijving">
            <a:extLst>
              <a:ext uri="{FF2B5EF4-FFF2-40B4-BE49-F238E27FC236}">
                <a16:creationId xmlns:a16="http://schemas.microsoft.com/office/drawing/2014/main" id="{72D7158B-7440-9A43-BCC4-43AC576B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51088"/>
            <a:ext cx="45878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FF5D64-4E27-DE48-A126-88C779CF3F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nl-NL" altLang="nl-BE" sz="2200">
                <a:ea typeface="ヒラギノ角ゴ Pro W3" panose="020B0300000000000000" pitchFamily="34" charset="-128"/>
              </a:rPr>
              <a:t>1961: oprichting Vlaams actiecomité voor Overijse tegen toenemende verfransing</a:t>
            </a:r>
          </a:p>
          <a:p>
            <a:pPr lvl="1" eaLnBrk="1" hangingPunct="1">
              <a:lnSpc>
                <a:spcPct val="100000"/>
              </a:lnSpc>
            </a:pPr>
            <a:r>
              <a:rPr lang="nl-NL" altLang="nl-BE" sz="1900">
                <a:ea typeface="ヒラギノ角ゴ Pro W3" panose="020B0300000000000000" pitchFamily="34" charset="-128"/>
              </a:rPr>
              <a:t>Lid van Actiecomité der Randgemeenten</a:t>
            </a:r>
          </a:p>
          <a:p>
            <a:pPr eaLnBrk="1" hangingPunct="1">
              <a:lnSpc>
                <a:spcPct val="100000"/>
              </a:lnSpc>
            </a:pPr>
            <a:r>
              <a:rPr lang="nl-NL" altLang="nl-BE" sz="2200">
                <a:ea typeface="ヒラギノ角ゴ Pro W3" panose="020B0300000000000000" pitchFamily="34" charset="-128"/>
              </a:rPr>
              <a:t>1963: organisatie van 11 juli-viering in Overijse na 23 jaar</a:t>
            </a:r>
          </a:p>
          <a:p>
            <a:pPr eaLnBrk="1" hangingPunct="1">
              <a:lnSpc>
                <a:spcPct val="100000"/>
              </a:lnSpc>
            </a:pPr>
            <a:r>
              <a:rPr lang="nl-NL" altLang="nl-BE" sz="2200">
                <a:ea typeface="ヒラギノ角ゴ Pro W3" panose="020B0300000000000000" pitchFamily="34" charset="-128"/>
              </a:rPr>
              <a:t>1970: oprichting vzw Vlaams Komitee Druivenstreek met tijdschrift SPOORSLAG</a:t>
            </a:r>
          </a:p>
          <a:p>
            <a:pPr lvl="1" eaLnBrk="1" hangingPunct="1">
              <a:lnSpc>
                <a:spcPct val="100000"/>
              </a:lnSpc>
            </a:pPr>
            <a:r>
              <a:rPr lang="nl-BE" altLang="nl-BE" sz="1900" b="1">
                <a:ea typeface="ヒラギノ角ゴ Pro W3" panose="020B0300000000000000" pitchFamily="34" charset="-128"/>
              </a:rPr>
              <a:t>overkoepelend</a:t>
            </a:r>
            <a:r>
              <a:rPr lang="nl-BE" altLang="nl-BE" sz="1900">
                <a:ea typeface="ヒラギノ角ゴ Pro W3" panose="020B0300000000000000" pitchFamily="34" charset="-128"/>
              </a:rPr>
              <a:t> orgaan van de aangesloten Vlaamse verenigingen uit de druivenstreek,</a:t>
            </a:r>
            <a:br>
              <a:rPr lang="nl-BE" altLang="nl-BE" sz="1900">
                <a:ea typeface="ヒラギノ角ゴ Pro W3" panose="020B0300000000000000" pitchFamily="34" charset="-128"/>
              </a:rPr>
            </a:br>
            <a:r>
              <a:rPr lang="nl-BE" altLang="nl-BE" sz="1900">
                <a:ea typeface="ヒラギノ角ゴ Pro W3" panose="020B0300000000000000" pitchFamily="34" charset="-128"/>
              </a:rPr>
              <a:t>en uit de Vlaamse rand rond Brussel, aangevuld met individuele medewerkers.</a:t>
            </a:r>
          </a:p>
          <a:p>
            <a:pPr eaLnBrk="1" hangingPunct="1">
              <a:lnSpc>
                <a:spcPct val="100000"/>
              </a:lnSpc>
            </a:pPr>
            <a:r>
              <a:rPr lang="nl-NL" altLang="nl-BE" sz="2200">
                <a:ea typeface="ヒラギノ角ゴ Pro W3" panose="020B0300000000000000" pitchFamily="34" charset="-128"/>
              </a:rPr>
              <a:t>1971: regelmatig verschijnen SPOORSLAG</a:t>
            </a:r>
          </a:p>
          <a:p>
            <a:pPr eaLnBrk="1" hangingPunct="1">
              <a:lnSpc>
                <a:spcPct val="100000"/>
              </a:lnSpc>
            </a:pPr>
            <a:r>
              <a:rPr lang="nl-NL" altLang="nl-BE" sz="2200">
                <a:ea typeface="ヒラギノ角ゴ Pro W3" panose="020B0300000000000000" pitchFamily="34" charset="-128"/>
              </a:rPr>
              <a:t>2000: webstek Spoorslag.org</a:t>
            </a:r>
          </a:p>
          <a:p>
            <a:pPr eaLnBrk="1" hangingPunct="1">
              <a:lnSpc>
                <a:spcPct val="100000"/>
              </a:lnSpc>
            </a:pPr>
            <a:r>
              <a:rPr lang="nl-NL" altLang="nl-BE" sz="2200">
                <a:ea typeface="ヒラギノ角ゴ Pro W3" panose="020B0300000000000000" pitchFamily="34" charset="-128"/>
              </a:rPr>
              <a:t>2016: Spoorslag wordt een nieuwsbrief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32BEA2-D0C1-5E4D-A2BC-2CAE97B96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Het ontstaan</a:t>
            </a:r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25839115-084F-1C41-8698-C0C66395888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13" name="Tijdelijke aanduiding voor voettekst 12">
            <a:extLst>
              <a:ext uri="{FF2B5EF4-FFF2-40B4-BE49-F238E27FC236}">
                <a16:creationId xmlns:a16="http://schemas.microsoft.com/office/drawing/2014/main" id="{5BFC586D-4FB0-9347-B9B7-38E93EFA7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22533" name="Tijdelijke aanduiding voor dianummer 13">
            <a:extLst>
              <a:ext uri="{FF2B5EF4-FFF2-40B4-BE49-F238E27FC236}">
                <a16:creationId xmlns:a16="http://schemas.microsoft.com/office/drawing/2014/main" id="{DA4B1C66-BCF6-F748-8B1C-8FE140F1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A27C55AF-440A-7D44-B342-8D5B96822803}" type="slidenum">
              <a:rPr lang="en-US" altLang="nl-BE" sz="1000">
                <a:solidFill>
                  <a:schemeClr val="bg1"/>
                </a:solidFill>
              </a:rPr>
              <a:pPr/>
              <a:t>2</a:t>
            </a:fld>
            <a:endParaRPr lang="en-US" altLang="nl-BE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jdelijke aanduiding voor inhoud 2">
            <a:extLst>
              <a:ext uri="{FF2B5EF4-FFF2-40B4-BE49-F238E27FC236}">
                <a16:creationId xmlns:a16="http://schemas.microsoft.com/office/drawing/2014/main" id="{0BD64BCD-CB69-D84C-AF70-C84021FD18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LIEDJES VAN TOEN</a:t>
            </a:r>
          </a:p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KINDERLIEDJES</a:t>
            </a:r>
          </a:p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Roeland Gillis</a:t>
            </a: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8D51C3-3CAF-C547-A17D-BA1CE9B14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Spoorslag: liedjes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29EA32-5272-F74F-97E5-55ACAEDE86C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6F3C58-4A7D-6843-92E7-FE9204905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53253" name="Tijdelijke aanduiding voor dianummer 5">
            <a:extLst>
              <a:ext uri="{FF2B5EF4-FFF2-40B4-BE49-F238E27FC236}">
                <a16:creationId xmlns:a16="http://schemas.microsoft.com/office/drawing/2014/main" id="{299CEBD2-D246-7B49-8AB8-494DAEE8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BB942C80-480B-5940-A874-394A06FB92BD}" type="slidenum">
              <a:rPr lang="en-US" altLang="nl-BE" sz="1000">
                <a:solidFill>
                  <a:schemeClr val="bg1"/>
                </a:solidFill>
              </a:rPr>
              <a:pPr/>
              <a:t>20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pic>
        <p:nvPicPr>
          <p:cNvPr id="53254" name="Afbeelding 13" descr="Afbeelding met tafel&#10;&#10;Automatisch gegenereerde beschrijving">
            <a:extLst>
              <a:ext uri="{FF2B5EF4-FFF2-40B4-BE49-F238E27FC236}">
                <a16:creationId xmlns:a16="http://schemas.microsoft.com/office/drawing/2014/main" id="{D4FAB477-DDC6-4647-B5C1-A5F73CB05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968375"/>
            <a:ext cx="525938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hthoek 14">
            <a:extLst>
              <a:ext uri="{FF2B5EF4-FFF2-40B4-BE49-F238E27FC236}">
                <a16:creationId xmlns:a16="http://schemas.microsoft.com/office/drawing/2014/main" id="{AD760D4D-1FC4-DE40-B8C2-56D9063F1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2263" y="4905375"/>
            <a:ext cx="2509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nl-BE" altLang="nl-BE" sz="1800">
                <a:solidFill>
                  <a:schemeClr val="bg1"/>
                </a:solidFill>
                <a:latin typeface="Cambria" panose="02040503050406030204" pitchFamily="18" charset="0"/>
              </a:rPr>
              <a:t>Arnold Frank van 1940 </a:t>
            </a:r>
            <a:endParaRPr lang="nl-BE" altLang="nl-BE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jdelijke aanduiding voor inhoud 2">
            <a:extLst>
              <a:ext uri="{FF2B5EF4-FFF2-40B4-BE49-F238E27FC236}">
                <a16:creationId xmlns:a16="http://schemas.microsoft.com/office/drawing/2014/main" id="{07656AD5-77A9-7E45-9048-5AB4E26F53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Marleen Van der Veken</a:t>
            </a: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89A839-75EB-984C-A164-1850F1A3D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Spoorslag: PUUR NATUUR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539C91-48D8-184F-93DC-68A6D80B410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41818D-1248-634C-AC04-57B5B1217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54277" name="Tijdelijke aanduiding voor dianummer 5">
            <a:extLst>
              <a:ext uri="{FF2B5EF4-FFF2-40B4-BE49-F238E27FC236}">
                <a16:creationId xmlns:a16="http://schemas.microsoft.com/office/drawing/2014/main" id="{7319B240-134F-A549-8FBC-EB433B9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38C53629-4F2F-F34A-A06F-2CD50B9A471A}" type="slidenum">
              <a:rPr lang="en-US" altLang="nl-BE" sz="1000">
                <a:solidFill>
                  <a:schemeClr val="bg1"/>
                </a:solidFill>
              </a:rPr>
              <a:pPr/>
              <a:t>21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pic>
        <p:nvPicPr>
          <p:cNvPr id="54278" name="Afbeelding 8" descr="Afbeelding met tekst, krant, schermafbeelding&#10;&#10;Automatisch gegenereerde beschrijving">
            <a:extLst>
              <a:ext uri="{FF2B5EF4-FFF2-40B4-BE49-F238E27FC236}">
                <a16:creationId xmlns:a16="http://schemas.microsoft.com/office/drawing/2014/main" id="{FBD8054E-8DC1-0444-95DD-38C84FAC3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65225"/>
            <a:ext cx="66357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1">
            <a:extLst>
              <a:ext uri="{FF2B5EF4-FFF2-40B4-BE49-F238E27FC236}">
                <a16:creationId xmlns:a16="http://schemas.microsoft.com/office/drawing/2014/main" id="{01052903-58AE-4444-B89A-FF1249395D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BE" cap="none">
                <a:ea typeface="ヒラギノ角ゴ Pro W3" panose="020B0300000000000000" pitchFamily="34" charset="-128"/>
              </a:rPr>
              <a:t>SPOORSLAG – BILJARTEN OP ZIJN BELGISCH</a:t>
            </a:r>
          </a:p>
        </p:txBody>
      </p:sp>
      <p:sp>
        <p:nvSpPr>
          <p:cNvPr id="55298" name="Tijdelijke aanduiding voor inhoud 2">
            <a:extLst>
              <a:ext uri="{FF2B5EF4-FFF2-40B4-BE49-F238E27FC236}">
                <a16:creationId xmlns:a16="http://schemas.microsoft.com/office/drawing/2014/main" id="{DF5C84C2-CC89-1540-B090-960B4A5E3A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Jan Goossens</a:t>
            </a: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AB9357-8DA9-9640-A8FF-C5AB09E37BD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7D628D-D5E5-F94C-8FF1-59DEE5ABD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55301" name="Tijdelijke aanduiding voor dianummer 5">
            <a:extLst>
              <a:ext uri="{FF2B5EF4-FFF2-40B4-BE49-F238E27FC236}">
                <a16:creationId xmlns:a16="http://schemas.microsoft.com/office/drawing/2014/main" id="{D6D22A5D-1EF1-7E43-A994-0979A907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8226CE58-CFEB-044F-87D6-76252D1452A0}" type="slidenum">
              <a:rPr lang="en-US" altLang="nl-BE" sz="1000">
                <a:solidFill>
                  <a:schemeClr val="bg1"/>
                </a:solidFill>
              </a:rPr>
              <a:pPr/>
              <a:t>22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pic>
        <p:nvPicPr>
          <p:cNvPr id="55302" name="Afbeelding 7" descr="Afbeelding met tekst, krant&#10;&#10;Automatisch gegenereerde beschrijving">
            <a:extLst>
              <a:ext uri="{FF2B5EF4-FFF2-40B4-BE49-F238E27FC236}">
                <a16:creationId xmlns:a16="http://schemas.microsoft.com/office/drawing/2014/main" id="{4D1418D9-C65F-E84C-8E19-02AF7C1A3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1077913"/>
            <a:ext cx="627856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A23E7-EEE1-9D4F-ADE8-3DBEA9F1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Spoorslag: de rebus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41C96C-D143-3F4B-9039-DE24F6BF8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cap="all" dirty="0">
                <a:ea typeface="+mn-ea"/>
                <a:cs typeface="+mn-cs"/>
              </a:rPr>
              <a:t>In den </a:t>
            </a:r>
            <a:r>
              <a:rPr lang="nl-NL" cap="all" dirty="0" err="1">
                <a:ea typeface="+mn-ea"/>
                <a:cs typeface="+mn-cs"/>
              </a:rPr>
              <a:t>Bloeyenden</a:t>
            </a:r>
            <a:r>
              <a:rPr lang="nl-NL" cap="all" dirty="0">
                <a:ea typeface="+mn-ea"/>
                <a:cs typeface="+mn-cs"/>
              </a:rPr>
              <a:t> wijngaard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cap="all" dirty="0">
                <a:ea typeface="+mn-ea"/>
                <a:cs typeface="+mn-cs"/>
              </a:rPr>
              <a:t> </a:t>
            </a:r>
            <a:r>
              <a:rPr lang="nl-NL" dirty="0">
                <a:ea typeface="+mn-ea"/>
                <a:cs typeface="+mn-cs"/>
              </a:rPr>
              <a:t>Dries </a:t>
            </a:r>
            <a:r>
              <a:rPr lang="nl-NL" dirty="0" err="1">
                <a:ea typeface="+mn-ea"/>
                <a:cs typeface="+mn-cs"/>
              </a:rPr>
              <a:t>Vanhaeght</a:t>
            </a:r>
            <a:endParaRPr lang="nl-NL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F6573B-7421-1641-9DB2-09E77ABC7F6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550211-39C8-8B4D-9E73-D5579DA95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56325" name="Tijdelijke aanduiding voor dianummer 5">
            <a:extLst>
              <a:ext uri="{FF2B5EF4-FFF2-40B4-BE49-F238E27FC236}">
                <a16:creationId xmlns:a16="http://schemas.microsoft.com/office/drawing/2014/main" id="{60B66FFF-3FE6-6D49-BB82-F7FFCCA3D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8E70AFA5-62C5-F148-86E5-4E05E0CF75BA}" type="slidenum">
              <a:rPr lang="en-US" altLang="nl-BE" sz="1000">
                <a:solidFill>
                  <a:schemeClr val="bg1"/>
                </a:solidFill>
              </a:rPr>
              <a:pPr/>
              <a:t>23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pic>
        <p:nvPicPr>
          <p:cNvPr id="56326" name="Afbeelding 7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E989BE62-44F9-AB46-882C-76CC1A098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1774825"/>
            <a:ext cx="6567488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43E3FE-EC65-384D-BBE4-F39BF611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Spoorslag: cartoonisten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D4FC16-108E-4F4B-A75C-5F3D9FAC9C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Joseph ('Joe') Meulepas (Pil)</a:t>
            </a:r>
          </a:p>
          <a:p>
            <a:pPr eaLnBrk="1" hangingPunct="1"/>
            <a:r>
              <a:rPr lang="nl-BE" altLang="nl-BE">
                <a:ea typeface="ヒラギノ角ゴ Pro W3" panose="020B0300000000000000" pitchFamily="34" charset="-128"/>
              </a:rPr>
              <a:t>Edwin Nagels (Nagel)</a:t>
            </a:r>
          </a:p>
          <a:p>
            <a:pPr eaLnBrk="1" hangingPunct="1"/>
            <a:r>
              <a:rPr lang="nl-BE" altLang="nl-BE">
                <a:ea typeface="ヒラギノ角ゴ Pro W3" panose="020B0300000000000000" pitchFamily="34" charset="-128"/>
              </a:rPr>
              <a:t>Stefaan Hemeleers</a:t>
            </a:r>
          </a:p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Dries Vanhaeght (Dries)</a:t>
            </a: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CB2817-82BF-0846-BB03-4195B8E3804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9616C0-E9DA-DA4A-82B2-738C303D2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57349" name="Tijdelijke aanduiding voor dianummer 5">
            <a:extLst>
              <a:ext uri="{FF2B5EF4-FFF2-40B4-BE49-F238E27FC236}">
                <a16:creationId xmlns:a16="http://schemas.microsoft.com/office/drawing/2014/main" id="{B8E38E3E-6E74-9748-9017-44A3B32C5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E952E2C5-B790-EA45-9CB2-3EDA494EEAB3}" type="slidenum">
              <a:rPr lang="en-US" altLang="nl-BE" sz="1000">
                <a:solidFill>
                  <a:schemeClr val="bg1"/>
                </a:solidFill>
              </a:rPr>
              <a:pPr/>
              <a:t>24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A49C99B-B684-C048-8182-1BA489BCE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1122363"/>
            <a:ext cx="59563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888A31E7-950F-F443-BE6B-92BA9DC2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1446213"/>
            <a:ext cx="3321050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Schermafbeelding 2022-06-19 om 17.20.02.png">
            <a:extLst>
              <a:ext uri="{FF2B5EF4-FFF2-40B4-BE49-F238E27FC236}">
                <a16:creationId xmlns:a16="http://schemas.microsoft.com/office/drawing/2014/main" id="{3AD8EA38-C908-2149-9998-50738EA3A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3298825"/>
            <a:ext cx="67564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K:\Tek._nr._6_Moest_stemen[1]    3.jpeg">
            <a:extLst>
              <a:ext uri="{FF2B5EF4-FFF2-40B4-BE49-F238E27FC236}">
                <a16:creationId xmlns:a16="http://schemas.microsoft.com/office/drawing/2014/main" id="{41900053-06B8-6E4A-9051-6D0AAB74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8" y="1254125"/>
            <a:ext cx="3636962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9F95F07-FD71-1E4A-945F-3C61598A6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29601" r="29166" b="17799"/>
          <a:stretch>
            <a:fillRect/>
          </a:stretch>
        </p:blipFill>
        <p:spPr bwMode="auto">
          <a:xfrm>
            <a:off x="639763" y="3694113"/>
            <a:ext cx="58388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FD2FF-A6C4-E14D-886D-9D1D67B5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>
                <a:ea typeface="+mj-ea"/>
                <a:cs typeface="+mj-cs"/>
              </a:rPr>
              <a:t>Besluiten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843ECB-5D7A-D840-80EA-9843D94B2D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1413" y="1254125"/>
            <a:ext cx="9906000" cy="5005388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nl-BE" dirty="0"/>
              <a:t>VKD Spoorslag heeft belangrijke bijgedragen geleverd tot de uitgesproken Vlaamse uitstraling van Overijse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nl-BE" dirty="0"/>
              <a:t>De invloed van de v.z.w. VKD was ook voelbaar in de andere gemeenten van de Druivenstreek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nl-BE" dirty="0"/>
              <a:t>Het werk is niet af: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nl-BE" dirty="0"/>
              <a:t>Het gerechtelijk arrondissement is niet correct gesplitst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nl-BE" dirty="0"/>
              <a:t>Nooddienst 110/112 naar Brusselse ziekenhuizen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nl-BE" b="1" dirty="0"/>
          </a:p>
          <a:p>
            <a:pPr eaLnBrk="1" hangingPunct="1">
              <a:buFont typeface="Arial" charset="0"/>
              <a:buChar char="•"/>
              <a:defRPr/>
            </a:pP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A37DB81-1E1D-2A43-815A-B53E714206B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6D782B-E245-994C-AC1C-C13F0EF09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58373" name="Tijdelijke aanduiding voor dianummer 5">
            <a:extLst>
              <a:ext uri="{FF2B5EF4-FFF2-40B4-BE49-F238E27FC236}">
                <a16:creationId xmlns:a16="http://schemas.microsoft.com/office/drawing/2014/main" id="{06EB813E-E28E-914B-A807-1EA355B2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D4BED143-8BE3-5643-9706-11F6DFABF410}" type="slidenum">
              <a:rPr lang="en-US" altLang="nl-BE" sz="1000">
                <a:solidFill>
                  <a:schemeClr val="bg1"/>
                </a:solidFill>
              </a:rPr>
              <a:pPr/>
              <a:t>25</a:t>
            </a:fld>
            <a:endParaRPr lang="en-US" altLang="nl-BE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8BCCB8-4A1A-6F4F-8695-60E80DEE7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6000" cy="3429000"/>
          </a:xfrm>
        </p:spPr>
        <p:txBody>
          <a:bodyPr/>
          <a:lstStyle/>
          <a:p>
            <a:pPr eaLnBrk="1" hangingPunct="1">
              <a:defRPr/>
            </a:pPr>
            <a:r>
              <a:rPr lang="nl-BE" b="1" dirty="0"/>
              <a:t>Hartelijk dank aan alle medewerkers, gemeentebesturen, verenigingen en adverteerders voor 50 jaar inzet en steun</a:t>
            </a:r>
            <a:br>
              <a:rPr lang="nl-BE" b="1" dirty="0"/>
            </a:br>
            <a:br>
              <a:rPr lang="nl-BE" b="1" dirty="0"/>
            </a:br>
            <a:endParaRPr lang="nl-BE" dirty="0">
              <a:ea typeface="+mj-ea"/>
              <a:cs typeface="+mj-cs"/>
            </a:endParaRPr>
          </a:p>
        </p:txBody>
      </p:sp>
      <p:sp>
        <p:nvSpPr>
          <p:cNvPr id="59394" name="Tijdelijke aanduiding voor inhoud 2">
            <a:extLst>
              <a:ext uri="{FF2B5EF4-FFF2-40B4-BE49-F238E27FC236}">
                <a16:creationId xmlns:a16="http://schemas.microsoft.com/office/drawing/2014/main" id="{94EDC6D4-1B60-6748-A96A-06A1E632C4B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141413" y="4419600"/>
            <a:ext cx="9904412" cy="1371600"/>
          </a:xfrm>
        </p:spPr>
        <p:txBody>
          <a:bodyPr/>
          <a:lstStyle/>
          <a:p>
            <a:pPr eaLnBrk="1" hangingPunct="1"/>
            <a:r>
              <a:rPr lang="nl-BE" altLang="nl-BE" sz="2400" b="1">
                <a:ea typeface="ヒラギノ角ゴ Pro W3" panose="020B0300000000000000" pitchFamily="34" charset="-128"/>
              </a:rPr>
              <a:t>Hartelijk dank voor uw aanwezigheid</a:t>
            </a:r>
          </a:p>
          <a:p>
            <a:pPr eaLnBrk="1" hangingPunct="1"/>
            <a:endParaRPr lang="nl-BE" altLang="nl-BE">
              <a:ea typeface="ヒラギノ角ゴ Pro W3" panose="020B0300000000000000" pitchFamily="34" charset="-128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A44970-2B30-4A4D-9000-5D12CBBCE49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4B4D53-A352-2B46-8DE3-0AD43A9C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59397" name="Tijdelijke aanduiding voor dianummer 5">
            <a:extLst>
              <a:ext uri="{FF2B5EF4-FFF2-40B4-BE49-F238E27FC236}">
                <a16:creationId xmlns:a16="http://schemas.microsoft.com/office/drawing/2014/main" id="{F498B654-1FD5-8049-B705-01EF52A5A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6CB33035-F3A8-3E42-B597-480C4758E9B3}" type="slidenum">
              <a:rPr lang="en-US" altLang="nl-BE" sz="1000">
                <a:solidFill>
                  <a:schemeClr val="bg1"/>
                </a:solidFill>
              </a:rPr>
              <a:pPr/>
              <a:t>26</a:t>
            </a:fld>
            <a:endParaRPr lang="en-US" altLang="nl-BE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6F506-6E7B-424E-A0E3-B993874AC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DE DOELSTELLINGEN</a:t>
            </a:r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9E85ECEC-C429-504F-9970-76D34FC5404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7456488" y="6299200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13" name="Tijdelijke aanduiding voor voettekst 12">
            <a:extLst>
              <a:ext uri="{FF2B5EF4-FFF2-40B4-BE49-F238E27FC236}">
                <a16:creationId xmlns:a16="http://schemas.microsoft.com/office/drawing/2014/main" id="{1E163799-F353-814F-B785-BEA03303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1413" y="6299200"/>
            <a:ext cx="6238875" cy="365125"/>
          </a:xfrm>
        </p:spPr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24580" name="Tijdelijke aanduiding voor dianummer 13">
            <a:extLst>
              <a:ext uri="{FF2B5EF4-FFF2-40B4-BE49-F238E27FC236}">
                <a16:creationId xmlns:a16="http://schemas.microsoft.com/office/drawing/2014/main" id="{D2586D4F-C588-3C4E-8ED4-0C02D7435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275888" y="6299200"/>
            <a:ext cx="7715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D309C131-9D54-6F48-A89E-97F5EADDEB7D}" type="slidenum">
              <a:rPr lang="en-US" altLang="nl-BE" sz="1000">
                <a:solidFill>
                  <a:schemeClr val="bg1"/>
                </a:solidFill>
              </a:rPr>
              <a:pPr/>
              <a:t>3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sp>
        <p:nvSpPr>
          <p:cNvPr id="20" name="Tijdelijke aanduiding voor inhoud 19">
            <a:extLst>
              <a:ext uri="{FF2B5EF4-FFF2-40B4-BE49-F238E27FC236}">
                <a16:creationId xmlns:a16="http://schemas.microsoft.com/office/drawing/2014/main" id="{1DFFFF7D-BB32-9841-8B5D-E1BDA9F2C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254125"/>
            <a:ext cx="10201275" cy="4476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n-ea"/>
                <a:cs typeface="+mn-cs"/>
              </a:rPr>
              <a:t>STATUTEN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n-ea"/>
                <a:cs typeface="+mn-cs"/>
              </a:rPr>
              <a:t>Bescherming van het Vlaams cultureel leven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n-ea"/>
                <a:cs typeface="+mn-cs"/>
              </a:rPr>
              <a:t>Vrijwaring van Vlaams, groen en landelijk karakter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nl-NL" dirty="0">
                <a:ea typeface="+mn-ea"/>
              </a:rPr>
              <a:t>Acties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nl-NL" dirty="0">
                <a:ea typeface="+mn-ea"/>
              </a:rPr>
              <a:t>Uitgave van algemeen-cultureel tijdschrift SPOORSLAG, later een NIEUWSBRIEF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</p:txBody>
      </p:sp>
      <p:pic>
        <p:nvPicPr>
          <p:cNvPr id="24582" name="Tijdelijke aanduiding voor inhoud 4" descr="Afbeelding met tekst, krant, ontvangstbewijs&#10;&#10;Automatisch gegenereerde beschrijving">
            <a:extLst>
              <a:ext uri="{FF2B5EF4-FFF2-40B4-BE49-F238E27FC236}">
                <a16:creationId xmlns:a16="http://schemas.microsoft.com/office/drawing/2014/main" id="{6EDD6AE6-4CF6-0141-A40A-590FD64E5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390650"/>
            <a:ext cx="9024938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6999B-D5EA-454C-8D64-78166054F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Initiatiefnemers  en eerste werkgemeenschap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90B698-967A-1143-AAB0-835115EED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3" y="1274763"/>
            <a:ext cx="4878387" cy="452596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n-ea"/>
                <a:cs typeface="+mn-cs"/>
              </a:rPr>
              <a:t>Sebastiaan </a:t>
            </a:r>
            <a:r>
              <a:rPr lang="nl-NL" dirty="0" err="1">
                <a:ea typeface="+mn-ea"/>
                <a:cs typeface="+mn-cs"/>
              </a:rPr>
              <a:t>Dekelver</a:t>
            </a:r>
            <a:r>
              <a:rPr lang="nl-NL" dirty="0">
                <a:ea typeface="+mn-ea"/>
                <a:cs typeface="+mn-cs"/>
              </a:rPr>
              <a:t>, voorzitter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n-ea"/>
                <a:cs typeface="+mn-cs"/>
              </a:rPr>
              <a:t>Marcel </a:t>
            </a:r>
            <a:r>
              <a:rPr lang="nl-NL" dirty="0" err="1">
                <a:ea typeface="+mn-ea"/>
                <a:cs typeface="+mn-cs"/>
              </a:rPr>
              <a:t>Debroyer</a:t>
            </a:r>
            <a:r>
              <a:rPr lang="nl-NL" dirty="0">
                <a:ea typeface="+mn-ea"/>
                <a:cs typeface="+mn-cs"/>
              </a:rPr>
              <a:t>, secretaris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n-ea"/>
                <a:cs typeface="+mn-cs"/>
              </a:rPr>
              <a:t>Raoul </a:t>
            </a:r>
            <a:r>
              <a:rPr lang="nl-NL" dirty="0" err="1">
                <a:ea typeface="+mn-ea"/>
                <a:cs typeface="+mn-cs"/>
              </a:rPr>
              <a:t>Vanderceelen</a:t>
            </a:r>
            <a:r>
              <a:rPr lang="nl-NL" dirty="0">
                <a:ea typeface="+mn-ea"/>
                <a:cs typeface="+mn-cs"/>
              </a:rPr>
              <a:t>, penningmeester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n-ea"/>
                <a:cs typeface="+mn-cs"/>
              </a:rPr>
              <a:t>Walter Van </a:t>
            </a:r>
            <a:r>
              <a:rPr lang="nl-NL" dirty="0" err="1">
                <a:ea typeface="+mn-ea"/>
                <a:cs typeface="+mn-cs"/>
              </a:rPr>
              <a:t>Gampelaere</a:t>
            </a:r>
            <a:r>
              <a:rPr lang="nl-NL" dirty="0">
                <a:ea typeface="+mn-ea"/>
                <a:cs typeface="+mn-cs"/>
              </a:rPr>
              <a:t>, </a:t>
            </a:r>
            <a:r>
              <a:rPr lang="nl-NL" dirty="0" err="1">
                <a:ea typeface="+mn-ea"/>
                <a:cs typeface="+mn-cs"/>
              </a:rPr>
              <a:t>v.u</a:t>
            </a:r>
            <a:r>
              <a:rPr lang="nl-NL" dirty="0">
                <a:ea typeface="+mn-ea"/>
                <a:cs typeface="+mn-cs"/>
              </a:rPr>
              <a:t>. &amp; lay-out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n-ea"/>
                <a:cs typeface="+mn-cs"/>
              </a:rPr>
              <a:t>Dirk Hiers, redactie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nl-NL" b="1" dirty="0">
                <a:ea typeface="+mn-ea"/>
                <a:cs typeface="+mn-cs"/>
              </a:rPr>
              <a:t>Vele medewerkers volgden snel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894E87F5-B616-1D4B-8117-88115D350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74763"/>
            <a:ext cx="4875213" cy="452596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>
                <a:ea typeface="+mn-ea"/>
                <a:cs typeface="+mn-cs"/>
              </a:rPr>
              <a:t>Boeren- en Serristengilde Overijse Centrum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dirty="0">
                <a:ea typeface="+mn-ea"/>
                <a:cs typeface="+mn-cs"/>
              </a:rPr>
              <a:t>Boeren- en Serristengilde Jezus-Eik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dirty="0">
                <a:ea typeface="+mn-ea"/>
                <a:cs typeface="+mn-cs"/>
              </a:rPr>
              <a:t>Davidsfonds Hoeilaart en Davidsfonds Overijse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dirty="0">
                <a:ea typeface="+mn-ea"/>
                <a:cs typeface="+mn-cs"/>
              </a:rPr>
              <a:t>Sint-Ceciliakoor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dirty="0">
                <a:ea typeface="+mn-ea"/>
                <a:cs typeface="+mn-cs"/>
              </a:rPr>
              <a:t>Jong Davidsfonds Overijse en Hoeilaart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dirty="0">
                <a:ea typeface="+mn-ea"/>
                <a:cs typeface="+mn-cs"/>
              </a:rPr>
              <a:t>Vlaamse Klub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dirty="0">
                <a:ea typeface="+mn-ea"/>
                <a:cs typeface="+mn-cs"/>
              </a:rPr>
              <a:t>Vlaamse Toeristenbond V.A.B. Hoeilaart - Overijse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dirty="0">
                <a:ea typeface="+mn-ea"/>
                <a:cs typeface="+mn-cs"/>
              </a:rPr>
              <a:t>Willemsfonds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b="1" dirty="0">
                <a:ea typeface="+mn-ea"/>
                <a:cs typeface="+mn-cs"/>
              </a:rPr>
              <a:t>Vele verenigingen volgden snel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BE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dirty="0">
              <a:ea typeface="+mn-ea"/>
              <a:cs typeface="+mn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D8CE6C-4B79-F441-8EC4-7D9C33F3332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2B2529-C1F8-7240-A330-A30DB138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26630" name="Tijdelijke aanduiding voor dianummer 5">
            <a:extLst>
              <a:ext uri="{FF2B5EF4-FFF2-40B4-BE49-F238E27FC236}">
                <a16:creationId xmlns:a16="http://schemas.microsoft.com/office/drawing/2014/main" id="{69E29077-D8D6-9041-9453-3375D80F8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3698B460-D9E8-C846-B22D-28BA9C0B9EF6}" type="slidenum">
              <a:rPr lang="en-US" altLang="nl-BE" sz="1000">
                <a:solidFill>
                  <a:schemeClr val="bg1"/>
                </a:solidFill>
              </a:rPr>
              <a:pPr/>
              <a:t>4</a:t>
            </a:fld>
            <a:endParaRPr lang="en-US" altLang="nl-BE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B4F96348-C341-6042-93D4-7E324E9DA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200150"/>
            <a:ext cx="3452813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7AE1DC-A5D7-FC40-B142-AEB634CC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adverteerders van het eerste uur</a:t>
            </a:r>
          </a:p>
        </p:txBody>
      </p:sp>
      <p:sp>
        <p:nvSpPr>
          <p:cNvPr id="28675" name="Tijdelijke aanduiding voor dianummer 5">
            <a:extLst>
              <a:ext uri="{FF2B5EF4-FFF2-40B4-BE49-F238E27FC236}">
                <a16:creationId xmlns:a16="http://schemas.microsoft.com/office/drawing/2014/main" id="{592942EC-FED8-8B42-A7C7-A31C5AA2D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CAF1EAE1-A353-8C46-BBF2-C856C42EEC17}" type="slidenum">
              <a:rPr lang="en-US" altLang="nl-BE" sz="1000">
                <a:solidFill>
                  <a:schemeClr val="bg1"/>
                </a:solidFill>
              </a:rPr>
              <a:pPr/>
              <a:t>5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31EA71-115D-594E-96A6-BE281B817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0B76DC-1E18-2647-ADFB-9CB9D34D293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pic>
        <p:nvPicPr>
          <p:cNvPr id="17" name="Afbeelding 16" descr="Afbeelding met tekst&#10;&#10;Automatisch gegenereerde beschrijving">
            <a:extLst>
              <a:ext uri="{FF2B5EF4-FFF2-40B4-BE49-F238E27FC236}">
                <a16:creationId xmlns:a16="http://schemas.microsoft.com/office/drawing/2014/main" id="{4A117AB6-775A-B345-AB86-9F31E307A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49313"/>
            <a:ext cx="4492625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Afbeelding 18" descr="Afbeelding met tekst&#10;&#10;Automatisch gegenereerde beschrijving">
            <a:extLst>
              <a:ext uri="{FF2B5EF4-FFF2-40B4-BE49-F238E27FC236}">
                <a16:creationId xmlns:a16="http://schemas.microsoft.com/office/drawing/2014/main" id="{4023B637-567B-BC44-8D92-413CED1B4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230313"/>
            <a:ext cx="67056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fbeelding 19" descr="Afbeelding met tekst, krant, schermafbeelding&#10;&#10;Automatisch gegenereerde beschrijving">
            <a:extLst>
              <a:ext uri="{FF2B5EF4-FFF2-40B4-BE49-F238E27FC236}">
                <a16:creationId xmlns:a16="http://schemas.microsoft.com/office/drawing/2014/main" id="{78D999EA-8559-224C-B563-B4E20C24F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854075"/>
            <a:ext cx="4140200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Tijdelijke aanduiding voor inhoud 13" descr="Afbeelding met tafel&#10;&#10;Automatisch gegenereerde beschrijving">
            <a:extLst>
              <a:ext uri="{FF2B5EF4-FFF2-40B4-BE49-F238E27FC236}">
                <a16:creationId xmlns:a16="http://schemas.microsoft.com/office/drawing/2014/main" id="{14C2E7B3-6CC8-4442-B24C-FAABF2B82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963613"/>
            <a:ext cx="4440238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8D6EEDB2-0BFE-514C-A081-B5368D982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1819275"/>
            <a:ext cx="29591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ijdelijke aanduiding voor inhoud 8" descr="Afbeelding met tekst&#10;&#10;Automatisch gegenereerde beschrijving">
            <a:extLst>
              <a:ext uri="{FF2B5EF4-FFF2-40B4-BE49-F238E27FC236}">
                <a16:creationId xmlns:a16="http://schemas.microsoft.com/office/drawing/2014/main" id="{15050AEA-B3EA-E646-8FB3-1646D2764A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4991100"/>
            <a:ext cx="5283200" cy="14351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0B0EB6-7DA6-DB40-8F98-D2AAFC9B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Andere adverteerders</a:t>
            </a:r>
          </a:p>
        </p:txBody>
      </p:sp>
      <p:sp>
        <p:nvSpPr>
          <p:cNvPr id="29" name="Tijdelijke aanduiding voor inhoud 28">
            <a:extLst>
              <a:ext uri="{FF2B5EF4-FFF2-40B4-BE49-F238E27FC236}">
                <a16:creationId xmlns:a16="http://schemas.microsoft.com/office/drawing/2014/main" id="{3FB57D25-A41A-CA41-8B71-5817CF0AAF7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141413" y="1274763"/>
            <a:ext cx="4878387" cy="4525962"/>
          </a:xfrm>
        </p:spPr>
        <p:txBody>
          <a:bodyPr/>
          <a:lstStyle/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Scholen, banken, bedrijven, verenigingen</a:t>
            </a:r>
          </a:p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Voorbeeld 1978 (33)</a:t>
            </a:r>
          </a:p>
        </p:txBody>
      </p:sp>
      <p:sp>
        <p:nvSpPr>
          <p:cNvPr id="30723" name="Tijdelijke aanduiding voor inhoud 29">
            <a:extLst>
              <a:ext uri="{FF2B5EF4-FFF2-40B4-BE49-F238E27FC236}">
                <a16:creationId xmlns:a16="http://schemas.microsoft.com/office/drawing/2014/main" id="{58E3DB01-3092-0340-B1EE-80F906E9AE3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172200" y="1274763"/>
            <a:ext cx="4875213" cy="4525962"/>
          </a:xfrm>
        </p:spPr>
        <p:txBody>
          <a:bodyPr/>
          <a:lstStyle/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8AAE67-4BC1-0546-AE49-AB5E614FDBA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59BC99-8E6D-9247-BC53-0027EC84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30726" name="Tijdelijke aanduiding voor dianummer 5">
            <a:extLst>
              <a:ext uri="{FF2B5EF4-FFF2-40B4-BE49-F238E27FC236}">
                <a16:creationId xmlns:a16="http://schemas.microsoft.com/office/drawing/2014/main" id="{9E6B9BF7-5BA8-CF44-A3C1-8FDE8DA57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46AD8591-BE8D-AC40-A242-49C2BA1FA1A2}" type="slidenum">
              <a:rPr lang="en-US" altLang="nl-BE" sz="1000">
                <a:solidFill>
                  <a:schemeClr val="bg1"/>
                </a:solidFill>
              </a:rPr>
              <a:pPr/>
              <a:t>6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B2A8486F-4505-C94B-A3EE-FFDCC2139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871538"/>
            <a:ext cx="434975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C9AC4237-1E8A-794D-8BF8-0A8B07DE5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842963"/>
            <a:ext cx="4403725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FBD1A8DB-112A-2C41-8E9E-38BEAE48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890588"/>
            <a:ext cx="42672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FC13794-428C-B04B-A0D2-3E24BAAE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366713"/>
            <a:ext cx="473392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15" descr="Afbeelding met tekst, krant, schermafbeelding&#10;&#10;Automatisch gegenereerde beschrijving">
            <a:extLst>
              <a:ext uri="{FF2B5EF4-FFF2-40B4-BE49-F238E27FC236}">
                <a16:creationId xmlns:a16="http://schemas.microsoft.com/office/drawing/2014/main" id="{0FEB81F9-D4EB-9C49-AE2F-7D2DA0B1B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90588"/>
            <a:ext cx="4325938" cy="56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E83A1C6-46BB-2A4B-8883-8520918F4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784225"/>
            <a:ext cx="4418012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5AE4A6F0-E535-1D43-9822-4B5BE0512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01700"/>
            <a:ext cx="4235450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Afbeelding 21" descr="Afbeelding met tekst&#10;&#10;Automatisch gegenereerde beschrijving">
            <a:extLst>
              <a:ext uri="{FF2B5EF4-FFF2-40B4-BE49-F238E27FC236}">
                <a16:creationId xmlns:a16="http://schemas.microsoft.com/office/drawing/2014/main" id="{35065D88-ED8C-104F-AA5E-E38D3790B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911225"/>
            <a:ext cx="4264025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BA80B-00A1-674C-BDDB-054A6DF40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Latere Medewerkers</a:t>
            </a:r>
          </a:p>
        </p:txBody>
      </p:sp>
      <p:sp>
        <p:nvSpPr>
          <p:cNvPr id="32770" name="Tijdelijke aanduiding voor inhoud 2">
            <a:extLst>
              <a:ext uri="{FF2B5EF4-FFF2-40B4-BE49-F238E27FC236}">
                <a16:creationId xmlns:a16="http://schemas.microsoft.com/office/drawing/2014/main" id="{5DECE6C2-6187-8343-8CA5-390DEA125C1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141413" y="1274763"/>
            <a:ext cx="4878387" cy="4525962"/>
          </a:xfrm>
        </p:spPr>
        <p:txBody>
          <a:bodyPr/>
          <a:lstStyle/>
          <a:p>
            <a:pPr eaLnBrk="1" hangingPunct="1"/>
            <a:r>
              <a:rPr lang="nl-NL" altLang="nl-BE" sz="1200">
                <a:ea typeface="ヒラギノ角ゴ Pro W3" panose="020B0300000000000000" pitchFamily="34" charset="-128"/>
              </a:rPr>
              <a:t>Micheline Baetens</a:t>
            </a:r>
            <a:endParaRPr lang="nl-BE" altLang="nl-BE" sz="1200">
              <a:ea typeface="ヒラギノ角ゴ Pro W3" panose="020B0300000000000000" pitchFamily="34" charset="-128"/>
            </a:endParaRPr>
          </a:p>
          <a:p>
            <a:pPr eaLnBrk="1" hangingPunct="1"/>
            <a:r>
              <a:rPr lang="nl-NL" altLang="nl-BE" sz="1200">
                <a:ea typeface="ヒラギノ角ゴ Pro W3" panose="020B0300000000000000" pitchFamily="34" charset="-128"/>
              </a:rPr>
              <a:t>David Boogaerts</a:t>
            </a:r>
          </a:p>
          <a:p>
            <a:pPr eaLnBrk="1" hangingPunct="1"/>
            <a:r>
              <a:rPr lang="nl-NL" altLang="nl-BE" sz="1200">
                <a:ea typeface="ヒラギノ角ゴ Pro W3" panose="020B0300000000000000" pitchFamily="34" charset="-128"/>
              </a:rPr>
              <a:t>Rudi Coel</a:t>
            </a:r>
            <a:endParaRPr lang="nl-BE" altLang="nl-BE" sz="1200">
              <a:ea typeface="ヒラギノ角ゴ Pro W3" panose="020B0300000000000000" pitchFamily="34" charset="-128"/>
            </a:endParaRPr>
          </a:p>
          <a:p>
            <a:pPr eaLnBrk="1" hangingPunct="1"/>
            <a:r>
              <a:rPr lang="nl-BE" altLang="nl-BE" sz="1200">
                <a:ea typeface="ヒラギノ角ゴ Pro W3" panose="020B0300000000000000" pitchFamily="34" charset="-128"/>
              </a:rPr>
              <a:t>Jan De Broyer</a:t>
            </a:r>
          </a:p>
          <a:p>
            <a:pPr eaLnBrk="1" hangingPunct="1"/>
            <a:r>
              <a:rPr lang="nl-BE" altLang="nl-BE" sz="1200">
                <a:ea typeface="ヒラギノ角ゴ Pro W3" panose="020B0300000000000000" pitchFamily="34" charset="-128"/>
              </a:rPr>
              <a:t>Marcel De Broyer</a:t>
            </a:r>
          </a:p>
          <a:p>
            <a:pPr eaLnBrk="1" hangingPunct="1"/>
            <a:r>
              <a:rPr lang="nl-NL" altLang="nl-BE" sz="1200">
                <a:ea typeface="ヒラギノ角ゴ Pro W3" panose="020B0300000000000000" pitchFamily="34" charset="-128"/>
              </a:rPr>
              <a:t>Jan De Mulder</a:t>
            </a:r>
            <a:endParaRPr lang="nl-BE" altLang="nl-BE" sz="1200">
              <a:ea typeface="ヒラギノ角ゴ Pro W3" panose="020B0300000000000000" pitchFamily="34" charset="-128"/>
            </a:endParaRPr>
          </a:p>
          <a:p>
            <a:pPr eaLnBrk="1" hangingPunct="1"/>
            <a:r>
              <a:rPr lang="nl-BE" altLang="nl-BE" sz="1200">
                <a:ea typeface="ヒラギノ角ゴ Pro W3" panose="020B0300000000000000" pitchFamily="34" charset="-128"/>
              </a:rPr>
              <a:t>Danny De Rudder</a:t>
            </a:r>
          </a:p>
          <a:p>
            <a:pPr eaLnBrk="1" hangingPunct="1"/>
            <a:r>
              <a:rPr lang="nl-NL" altLang="nl-BE" sz="1200">
                <a:ea typeface="ヒラギノ角ゴ Pro W3" panose="020B0300000000000000" pitchFamily="34" charset="-128"/>
              </a:rPr>
              <a:t>Dirk De Wolf</a:t>
            </a:r>
            <a:endParaRPr lang="nl-BE" altLang="nl-BE" sz="1200">
              <a:ea typeface="ヒラギノ角ゴ Pro W3" panose="020B0300000000000000" pitchFamily="34" charset="-128"/>
            </a:endParaRPr>
          </a:p>
          <a:p>
            <a:pPr eaLnBrk="1" hangingPunct="1"/>
            <a:r>
              <a:rPr lang="nl-NL" altLang="nl-BE" sz="1200">
                <a:ea typeface="ヒラギノ角ゴ Pro W3" panose="020B0300000000000000" pitchFamily="34" charset="-128"/>
              </a:rPr>
              <a:t>Johan Deconinck (penningmeester)</a:t>
            </a:r>
            <a:endParaRPr lang="nl-BE" altLang="nl-BE" sz="1200">
              <a:ea typeface="ヒラギノ角ゴ Pro W3" panose="020B0300000000000000" pitchFamily="34" charset="-128"/>
            </a:endParaRPr>
          </a:p>
          <a:p>
            <a:pPr eaLnBrk="1" hangingPunct="1"/>
            <a:r>
              <a:rPr lang="nl-NL" altLang="nl-BE" sz="1200">
                <a:ea typeface="ヒラギノ角ゴ Pro W3" panose="020B0300000000000000" pitchFamily="34" charset="-128"/>
              </a:rPr>
              <a:t>Koen Denayer (bestuurslid)</a:t>
            </a:r>
            <a:endParaRPr lang="nl-BE" altLang="nl-BE" sz="1200">
              <a:ea typeface="ヒラギノ角ゴ Pro W3" panose="020B0300000000000000" pitchFamily="34" charset="-128"/>
            </a:endParaRPr>
          </a:p>
          <a:p>
            <a:pPr eaLnBrk="1" hangingPunct="1"/>
            <a:r>
              <a:rPr lang="nl-NL" altLang="nl-BE" sz="1200">
                <a:ea typeface="ヒラギノ角ゴ Pro W3" panose="020B0300000000000000" pitchFamily="34" charset="-128"/>
              </a:rPr>
              <a:t>Greta Dumon</a:t>
            </a:r>
            <a:endParaRPr lang="nl-BE" altLang="nl-BE" sz="1200">
              <a:ea typeface="ヒラギノ角ゴ Pro W3" panose="020B0300000000000000" pitchFamily="34" charset="-128"/>
            </a:endParaRPr>
          </a:p>
          <a:p>
            <a:pPr eaLnBrk="1" hangingPunct="1"/>
            <a:r>
              <a:rPr lang="nl-NL" altLang="nl-BE" sz="1200">
                <a:ea typeface="ヒラギノ角ゴ Pro W3" panose="020B0300000000000000" pitchFamily="34" charset="-128"/>
              </a:rPr>
              <a:t>Ivo Ericx</a:t>
            </a:r>
            <a:endParaRPr lang="nl-BE" altLang="nl-BE" sz="1200">
              <a:ea typeface="ヒラギノ角ゴ Pro W3" panose="020B0300000000000000" pitchFamily="34" charset="-128"/>
            </a:endParaRPr>
          </a:p>
          <a:p>
            <a:pPr eaLnBrk="1" hangingPunct="1"/>
            <a:r>
              <a:rPr lang="nl-NL" altLang="nl-BE" sz="1200">
                <a:ea typeface="ヒラギノ角ゴ Pro W3" panose="020B0300000000000000" pitchFamily="34" charset="-128"/>
              </a:rPr>
              <a:t>Kris  Geeraerts</a:t>
            </a:r>
            <a:endParaRPr lang="nl-BE" altLang="nl-BE" sz="1200">
              <a:ea typeface="ヒラギノ角ゴ Pro W3" panose="020B0300000000000000" pitchFamily="34" charset="-128"/>
            </a:endParaRPr>
          </a:p>
          <a:p>
            <a:pPr eaLnBrk="1" hangingPunct="1"/>
            <a:r>
              <a:rPr lang="nl-NL" altLang="nl-BE" sz="1200">
                <a:ea typeface="ヒラギノ角ゴ Pro W3" panose="020B0300000000000000" pitchFamily="34" charset="-128"/>
              </a:rPr>
              <a:t>Roeland Gillis</a:t>
            </a:r>
            <a:endParaRPr lang="nl-BE" altLang="nl-BE" sz="1200">
              <a:ea typeface="ヒラギノ角ゴ Pro W3" panose="020B0300000000000000" pitchFamily="34" charset="-128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FB020784-F8C3-7348-B43B-D9402C571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74763"/>
            <a:ext cx="4875213" cy="4525962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1400" dirty="0">
                <a:ea typeface="+mn-ea"/>
                <a:cs typeface="+mn-cs"/>
              </a:rPr>
              <a:t>Jan Goossens (voorzitter)</a:t>
            </a:r>
            <a:endParaRPr lang="nl-BE" sz="14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400" dirty="0">
                <a:ea typeface="+mn-ea"/>
                <a:cs typeface="+mn-cs"/>
              </a:rPr>
              <a:t>Dirk Jena (</a:t>
            </a:r>
            <a:r>
              <a:rPr lang="en-US" sz="1400" dirty="0" err="1">
                <a:ea typeface="+mn-ea"/>
                <a:cs typeface="+mn-cs"/>
              </a:rPr>
              <a:t>bestuurslid</a:t>
            </a:r>
            <a:r>
              <a:rPr lang="en-US" sz="1400" dirty="0">
                <a:ea typeface="+mn-ea"/>
                <a:cs typeface="+mn-cs"/>
              </a:rPr>
              <a:t>)</a:t>
            </a:r>
            <a:endParaRPr lang="nl-BE" sz="14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400" dirty="0">
                <a:ea typeface="+mn-ea"/>
                <a:cs typeface="+mn-cs"/>
              </a:rPr>
              <a:t>David Joly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400" dirty="0">
                <a:ea typeface="+mn-ea"/>
                <a:cs typeface="+mn-cs"/>
              </a:rPr>
              <a:t>Michel Joly</a:t>
            </a:r>
            <a:endParaRPr lang="nl-BE" sz="14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400" dirty="0">
                <a:ea typeface="+mn-ea"/>
                <a:cs typeface="+mn-cs"/>
              </a:rPr>
              <a:t>Henri </a:t>
            </a:r>
            <a:r>
              <a:rPr lang="en-US" sz="1400" dirty="0" err="1">
                <a:ea typeface="+mn-ea"/>
                <a:cs typeface="+mn-cs"/>
              </a:rPr>
              <a:t>Otte</a:t>
            </a:r>
            <a:r>
              <a:rPr lang="en-US" sz="1400" dirty="0">
                <a:ea typeface="+mn-ea"/>
                <a:cs typeface="+mn-cs"/>
              </a:rPr>
              <a:t> (</a:t>
            </a:r>
            <a:r>
              <a:rPr lang="en-US" sz="1400" dirty="0" err="1">
                <a:ea typeface="+mn-ea"/>
                <a:cs typeface="+mn-cs"/>
              </a:rPr>
              <a:t>secretaris</a:t>
            </a:r>
            <a:r>
              <a:rPr lang="en-US" sz="1400" dirty="0">
                <a:ea typeface="+mn-ea"/>
                <a:cs typeface="+mn-cs"/>
              </a:rPr>
              <a:t>)</a:t>
            </a:r>
            <a:endParaRPr lang="nl-BE" sz="14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400" dirty="0">
                <a:ea typeface="+mn-ea"/>
                <a:cs typeface="+mn-cs"/>
              </a:rPr>
              <a:t>Francis </a:t>
            </a:r>
            <a:r>
              <a:rPr lang="en-US" sz="1400" dirty="0" err="1">
                <a:ea typeface="+mn-ea"/>
                <a:cs typeface="+mn-cs"/>
              </a:rPr>
              <a:t>Stroobants</a:t>
            </a:r>
            <a:r>
              <a:rPr lang="en-US" sz="1400" dirty="0">
                <a:ea typeface="+mn-ea"/>
                <a:cs typeface="+mn-cs"/>
              </a:rPr>
              <a:t> (</a:t>
            </a:r>
            <a:r>
              <a:rPr lang="en-US" sz="1400" dirty="0" err="1">
                <a:ea typeface="+mn-ea"/>
                <a:cs typeface="+mn-cs"/>
              </a:rPr>
              <a:t>bestuurslid</a:t>
            </a:r>
            <a:r>
              <a:rPr lang="en-US" sz="1400" dirty="0">
                <a:ea typeface="+mn-ea"/>
                <a:cs typeface="+mn-cs"/>
              </a:rPr>
              <a:t>)</a:t>
            </a:r>
            <a:endParaRPr lang="nl-BE" sz="14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400" dirty="0">
                <a:ea typeface="+mn-ea"/>
                <a:cs typeface="+mn-cs"/>
              </a:rPr>
              <a:t>Guido </a:t>
            </a:r>
            <a:r>
              <a:rPr lang="en-US" sz="1400" dirty="0" err="1">
                <a:ea typeface="+mn-ea"/>
                <a:cs typeface="+mn-cs"/>
              </a:rPr>
              <a:t>Tastenhoye</a:t>
            </a:r>
            <a:endParaRPr lang="nl-BE" sz="14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sz="1400" dirty="0">
                <a:ea typeface="+mn-ea"/>
                <a:cs typeface="+mn-cs"/>
              </a:rPr>
              <a:t>Karin Tastenhoye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400" dirty="0">
                <a:ea typeface="+mn-ea"/>
                <a:cs typeface="+mn-cs"/>
              </a:rPr>
              <a:t>Marleen Van der </a:t>
            </a:r>
            <a:r>
              <a:rPr lang="nl-NL" sz="1400" dirty="0" err="1">
                <a:ea typeface="+mn-ea"/>
                <a:cs typeface="+mn-cs"/>
              </a:rPr>
              <a:t>Veken</a:t>
            </a:r>
            <a:endParaRPr lang="nl-BE" sz="14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400" dirty="0">
                <a:ea typeface="+mn-ea"/>
                <a:cs typeface="+mn-cs"/>
              </a:rPr>
              <a:t>Luk </a:t>
            </a:r>
            <a:r>
              <a:rPr lang="nl-NL" sz="1400" dirty="0" err="1">
                <a:ea typeface="+mn-ea"/>
                <a:cs typeface="+mn-cs"/>
              </a:rPr>
              <a:t>Vandeuren</a:t>
            </a:r>
            <a:endParaRPr lang="nl-BE" sz="14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400" dirty="0">
                <a:ea typeface="+mn-ea"/>
                <a:cs typeface="+mn-cs"/>
              </a:rPr>
              <a:t>Dries </a:t>
            </a:r>
            <a:r>
              <a:rPr lang="nl-NL" sz="1400" dirty="0" err="1">
                <a:ea typeface="+mn-ea"/>
                <a:cs typeface="+mn-cs"/>
              </a:rPr>
              <a:t>Vanhaeght</a:t>
            </a:r>
            <a:endParaRPr lang="nl-BE" sz="14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sz="1400" dirty="0">
                <a:ea typeface="+mn-ea"/>
                <a:cs typeface="+mn-cs"/>
              </a:rPr>
              <a:t>Edward Vanzuijlen </a:t>
            </a:r>
            <a:r>
              <a:rPr lang="en-US" sz="1400" dirty="0">
                <a:ea typeface="+mn-ea"/>
                <a:cs typeface="+mn-cs"/>
              </a:rPr>
              <a:t>(</a:t>
            </a:r>
            <a:r>
              <a:rPr lang="en-US" sz="1400" dirty="0" err="1">
                <a:ea typeface="+mn-ea"/>
                <a:cs typeface="+mn-cs"/>
              </a:rPr>
              <a:t>bestuurslid</a:t>
            </a:r>
            <a:r>
              <a:rPr lang="en-US" sz="1400" dirty="0">
                <a:ea typeface="+mn-ea"/>
                <a:cs typeface="+mn-cs"/>
              </a:rPr>
              <a:t>)</a:t>
            </a:r>
            <a:endParaRPr lang="nl-BE" sz="14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sz="1400" dirty="0">
                <a:ea typeface="+mn-ea"/>
                <a:cs typeface="+mn-cs"/>
              </a:rPr>
              <a:t>Eddy Verbeke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400" b="1" dirty="0">
                <a:ea typeface="+mn-ea"/>
                <a:cs typeface="+mn-cs"/>
              </a:rPr>
              <a:t>Anderen die niet vermeld zijn, sorry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3EEA91-C654-1D4F-9565-F404B55F2E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346918-0F71-A943-AFE3-0955ECA8A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32774" name="Tijdelijke aanduiding voor dianummer 5">
            <a:extLst>
              <a:ext uri="{FF2B5EF4-FFF2-40B4-BE49-F238E27FC236}">
                <a16:creationId xmlns:a16="http://schemas.microsoft.com/office/drawing/2014/main" id="{878BDE4C-7F09-C04E-82B0-5F89C8F4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EB2ED558-47B6-FE45-974C-3F1B4B845D55}" type="slidenum">
              <a:rPr lang="en-US" altLang="nl-BE" sz="1000">
                <a:solidFill>
                  <a:schemeClr val="bg1"/>
                </a:solidFill>
              </a:rPr>
              <a:pPr/>
              <a:t>7</a:t>
            </a:fld>
            <a:endParaRPr lang="en-US" altLang="nl-BE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2A8D59-A1CB-E041-864F-5A6845A3AA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BE">
                <a:ea typeface="ヒラギノ角ゴ Pro W3" panose="020B0300000000000000" pitchFamily="34" charset="-128"/>
              </a:rPr>
              <a:t>Voornamelijk OVERIJSE, HOEILAART</a:t>
            </a:r>
          </a:p>
          <a:p>
            <a:pPr lvl="1" eaLnBrk="1" hangingPunct="1"/>
            <a:r>
              <a:rPr lang="nl-NL" altLang="nl-BE">
                <a:ea typeface="ヒラギノ角ゴ Pro W3" panose="020B0300000000000000" pitchFamily="34" charset="-128"/>
              </a:rPr>
              <a:t>Subsidies</a:t>
            </a:r>
          </a:p>
          <a:p>
            <a:pPr lvl="1" eaLnBrk="1" hangingPunct="1"/>
            <a:r>
              <a:rPr lang="nl-NL" altLang="nl-BE">
                <a:ea typeface="ヒラギノ角ゴ Pro W3" panose="020B0300000000000000" pitchFamily="34" charset="-128"/>
              </a:rPr>
              <a:t>Overleg</a:t>
            </a:r>
          </a:p>
          <a:p>
            <a:pPr lvl="1" eaLnBrk="1" hangingPunct="1"/>
            <a:r>
              <a:rPr lang="nl-NL" altLang="nl-BE">
                <a:ea typeface="ヒラギノ角ゴ Pro W3" panose="020B0300000000000000" pitchFamily="34" charset="-128"/>
              </a:rPr>
              <a:t>Activiteiten</a:t>
            </a:r>
          </a:p>
          <a:p>
            <a:pPr eaLnBrk="1" hangingPunct="1"/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6519F4-16CF-1B42-9740-7E429A01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MEDEWERKING GEMEENTEBESTUREN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CF1202-2F8B-8B4C-8B7E-D8478D59BC0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10C762-3A9D-CF43-8BD7-FCECDE5C5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34821" name="Tijdelijke aanduiding voor dianummer 5">
            <a:extLst>
              <a:ext uri="{FF2B5EF4-FFF2-40B4-BE49-F238E27FC236}">
                <a16:creationId xmlns:a16="http://schemas.microsoft.com/office/drawing/2014/main" id="{54D91261-4731-F44F-B21F-A20918053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5EC896CE-5BD8-6F40-968B-7E2F3F2631FF}" type="slidenum">
              <a:rPr lang="en-US" altLang="nl-BE" sz="1000">
                <a:solidFill>
                  <a:schemeClr val="bg1"/>
                </a:solidFill>
              </a:rPr>
              <a:pPr/>
              <a:t>8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F3A12F8-6AC8-8543-AD2A-029D77E9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1895475"/>
            <a:ext cx="2805113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7A48526-C35E-0A44-BF0B-625BAE8A8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38" y="2913063"/>
            <a:ext cx="26733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C692B1-17DE-8C4C-82DE-9ED515B23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ea typeface="+mj-ea"/>
                <a:cs typeface="+mj-cs"/>
              </a:rPr>
              <a:t>Activiteit</a:t>
            </a:r>
            <a:r>
              <a:rPr lang="nl-NL" sz="2800" dirty="0">
                <a:ea typeface="+mj-ea"/>
                <a:cs typeface="+mj-cs"/>
              </a:rPr>
              <a:t>:  Algemeen</a:t>
            </a:r>
            <a:endParaRPr lang="nl-NL" dirty="0">
              <a:ea typeface="+mj-ea"/>
              <a:cs typeface="+mj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47D3B3-0359-7048-BD5B-45CE9CDBA5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11 julivieringen</a:t>
            </a:r>
          </a:p>
          <a:p>
            <a:pPr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Mossel/Stoemp/Steakfestijn</a:t>
            </a:r>
          </a:p>
          <a:p>
            <a:pPr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Deelname aan:</a:t>
            </a:r>
          </a:p>
          <a:p>
            <a:pPr lvl="1"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 IJzerbedevaart</a:t>
            </a:r>
          </a:p>
          <a:p>
            <a:pPr lvl="1"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Vlaams nationaal zangfeest</a:t>
            </a:r>
          </a:p>
          <a:p>
            <a:pPr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Debatavonden </a:t>
            </a:r>
            <a:r>
              <a:rPr lang="nl-NL" altLang="nl-BE" sz="1600">
                <a:ea typeface="ヒラギノ角ゴ Pro W3" panose="020B0300000000000000" pitchFamily="34" charset="-128"/>
              </a:rPr>
              <a:t>bvb rond </a:t>
            </a:r>
            <a:r>
              <a:rPr lang="nl-NL" altLang="nl-BE">
                <a:ea typeface="ヒラギノ角ゴ Pro W3" panose="020B0300000000000000" pitchFamily="34" charset="-128"/>
              </a:rPr>
              <a:t>verkiezingen</a:t>
            </a:r>
          </a:p>
          <a:p>
            <a:pPr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Cultureel:</a:t>
            </a:r>
          </a:p>
          <a:p>
            <a:pPr lvl="1"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Tentoonstelling </a:t>
            </a:r>
            <a:r>
              <a:rPr lang="nl-NL" altLang="nl-NL">
                <a:ea typeface="ヒラギノ角ゴ Pro W3" panose="020B0300000000000000" pitchFamily="34" charset="-128"/>
              </a:rPr>
              <a:t>“</a:t>
            </a:r>
            <a:r>
              <a:rPr lang="nl-NL" altLang="nl-BE">
                <a:ea typeface="ヒラギノ角ゴ Pro W3" panose="020B0300000000000000" pitchFamily="34" charset="-128"/>
              </a:rPr>
              <a:t>TOEN en NU</a:t>
            </a:r>
            <a:r>
              <a:rPr lang="nl-NL" altLang="nl-NL">
                <a:ea typeface="ヒラギノ角ゴ Pro W3" panose="020B0300000000000000" pitchFamily="34" charset="-128"/>
              </a:rPr>
              <a:t>”</a:t>
            </a:r>
            <a:r>
              <a:rPr lang="nl-NL" altLang="nl-BE">
                <a:ea typeface="ヒラギノ角ゴ Pro W3" panose="020B0300000000000000" pitchFamily="34" charset="-128"/>
              </a:rPr>
              <a:t> (</a:t>
            </a:r>
            <a:r>
              <a:rPr lang="nl-NL" altLang="nl-BE" sz="1600">
                <a:ea typeface="ヒラギノ角ゴ Pro W3" panose="020B0300000000000000" pitchFamily="34" charset="-128"/>
              </a:rPr>
              <a:t>2018)</a:t>
            </a:r>
            <a:r>
              <a:rPr lang="nl-NL" altLang="nl-BE">
                <a:ea typeface="ヒラギノ角ゴ Pro W3" panose="020B0300000000000000" pitchFamily="34" charset="-128"/>
              </a:rPr>
              <a:t> </a:t>
            </a:r>
          </a:p>
          <a:p>
            <a:pPr lvl="1" eaLnBrk="1" hangingPunct="1">
              <a:lnSpc>
                <a:spcPct val="110000"/>
              </a:lnSpc>
            </a:pPr>
            <a:r>
              <a:rPr lang="nl-NL" altLang="nl-BE">
                <a:ea typeface="ヒラギノ角ゴ Pro W3" panose="020B0300000000000000" pitchFamily="34" charset="-128"/>
              </a:rPr>
              <a:t>Scala (2016 &amp; 2022) </a:t>
            </a:r>
          </a:p>
          <a:p>
            <a:pPr eaLnBrk="1" hangingPunct="1">
              <a:lnSpc>
                <a:spcPct val="110000"/>
              </a:lnSpc>
            </a:pPr>
            <a:endParaRPr lang="nl-NL" altLang="nl-BE">
              <a:ea typeface="ヒラギノ角ゴ Pro W3" panose="020B0300000000000000" pitchFamily="34" charset="-128"/>
            </a:endParaRPr>
          </a:p>
          <a:p>
            <a:pPr eaLnBrk="1" hangingPunct="1">
              <a:lnSpc>
                <a:spcPct val="110000"/>
              </a:lnSpc>
            </a:pPr>
            <a:endParaRPr lang="nl-NL" altLang="nl-BE">
              <a:ea typeface="ヒラギノ角ゴ Pro W3" panose="020B0300000000000000" pitchFamily="34" charset="-128"/>
            </a:endParaRPr>
          </a:p>
          <a:p>
            <a:pPr eaLnBrk="1" hangingPunct="1">
              <a:lnSpc>
                <a:spcPct val="110000"/>
              </a:lnSpc>
            </a:pPr>
            <a:endParaRPr lang="nl-NL" altLang="nl-BE">
              <a:ea typeface="ヒラギノ角ゴ Pro W3" panose="020B0300000000000000" pitchFamily="34" charset="-128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E86BC7-A148-144B-B884-FF17505EE8C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/>
              <a:t>25/6/2022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ABB03C-D30F-E947-ACA3-E16D107B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 jaar VKD SPOORSLAG</a:t>
            </a:r>
            <a:endParaRPr lang="en-US" dirty="0"/>
          </a:p>
        </p:txBody>
      </p:sp>
      <p:sp>
        <p:nvSpPr>
          <p:cNvPr id="35845" name="Tijdelijke aanduiding voor dianummer 5">
            <a:extLst>
              <a:ext uri="{FF2B5EF4-FFF2-40B4-BE49-F238E27FC236}">
                <a16:creationId xmlns:a16="http://schemas.microsoft.com/office/drawing/2014/main" id="{92CD4540-6BC8-7C4A-9645-1EB8A69A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ヒラギノ角ゴ Pro W3" panose="020B0300000000000000" pitchFamily="34" charset="-128"/>
              </a:defRPr>
            </a:lvl9pPr>
          </a:lstStyle>
          <a:p>
            <a:fld id="{939D6341-F575-FF46-BE85-5F00FE10C306}" type="slidenum">
              <a:rPr lang="en-US" altLang="nl-BE" sz="1000">
                <a:solidFill>
                  <a:schemeClr val="bg1"/>
                </a:solidFill>
              </a:rPr>
              <a:pPr/>
              <a:t>9</a:t>
            </a:fld>
            <a:endParaRPr lang="en-US" altLang="nl-BE" sz="1000">
              <a:solidFill>
                <a:schemeClr val="bg1"/>
              </a:solidFill>
            </a:endParaRPr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94E5C451-DED5-ED43-B6F4-18FEA9CD8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1954213"/>
            <a:ext cx="2954337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fbeelding 13" descr="Afbeelding met tekst, krant, ontvangstbewijs&#10;&#10;Automatisch gegenereerde beschrijving">
            <a:extLst>
              <a:ext uri="{FF2B5EF4-FFF2-40B4-BE49-F238E27FC236}">
                <a16:creationId xmlns:a16="http://schemas.microsoft.com/office/drawing/2014/main" id="{94A892FA-9C4B-D540-A712-529B332B2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13" y="1703388"/>
            <a:ext cx="2997200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D3E84E9-B9F5-7E49-BD2B-CA3EADB34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493713"/>
            <a:ext cx="394335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C062C44-6389-3A4A-99EA-EA767E130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1438275"/>
            <a:ext cx="562927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fbeelding 16" descr="Afbeelding met persoon, menigte, mensen&#10;&#10;Automatisch gegenereerde beschrijving">
            <a:extLst>
              <a:ext uri="{FF2B5EF4-FFF2-40B4-BE49-F238E27FC236}">
                <a16:creationId xmlns:a16="http://schemas.microsoft.com/office/drawing/2014/main" id="{45EEC969-D70A-3147-808D-AE9A71801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2130425"/>
            <a:ext cx="5143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10458</TotalTime>
  <Words>1133</Words>
  <Application>Microsoft Macintosh PowerPoint</Application>
  <PresentationFormat>Breedbeeld</PresentationFormat>
  <Paragraphs>272</Paragraphs>
  <Slides>26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</vt:lpstr>
      <vt:lpstr>Tw Cen MT</vt:lpstr>
      <vt:lpstr>Circuit</vt:lpstr>
      <vt:lpstr>Vlaams komitee druivenstReek spoorslag  Jubileumviering </vt:lpstr>
      <vt:lpstr>Het ontstaan</vt:lpstr>
      <vt:lpstr>DE DOELSTELLINGEN</vt:lpstr>
      <vt:lpstr>Initiatiefnemers  en eerste werkgemeenschap</vt:lpstr>
      <vt:lpstr>adverteerders van het eerste uur</vt:lpstr>
      <vt:lpstr>Andere adverteerders</vt:lpstr>
      <vt:lpstr>Latere Medewerkers</vt:lpstr>
      <vt:lpstr>MEDEWERKING GEMEENTEBESTUREN</vt:lpstr>
      <vt:lpstr>Activiteit:  Algemeen</vt:lpstr>
      <vt:lpstr>Activiteit: Waar Vlamingen thuis zijn</vt:lpstr>
      <vt:lpstr>Activiteit: tegen het egmont pact</vt:lpstr>
      <vt:lpstr>Activiteit: tegen onwettige franstalige scholen in overijse</vt:lpstr>
      <vt:lpstr>Activiteit: splitsing kieskring BHV</vt:lpstr>
      <vt:lpstr>Spoorslag: een zeer veelzijdig tijdschrift</vt:lpstr>
      <vt:lpstr>Spoorslag    vlaams bewegen </vt:lpstr>
      <vt:lpstr>Spoorslag    editoriaal - boekbesprekingen</vt:lpstr>
      <vt:lpstr>Spoorslag   sociaal bewegen </vt:lpstr>
      <vt:lpstr>Spoorslag   erfgoed heemkunde</vt:lpstr>
      <vt:lpstr>Spoorslag: VOLKEREN/LOCATIES</vt:lpstr>
      <vt:lpstr>Spoorslag: liedjes</vt:lpstr>
      <vt:lpstr>Spoorslag: PUUR NATUUR</vt:lpstr>
      <vt:lpstr>SPOORSLAG – BILJARTEN OP ZIJN BELGISCH</vt:lpstr>
      <vt:lpstr>Spoorslag: de rebus</vt:lpstr>
      <vt:lpstr>Spoorslag: cartoonisten</vt:lpstr>
      <vt:lpstr>Besluiten</vt:lpstr>
      <vt:lpstr>Hartelijk dank aan alle medewerkers, gemeentebesturen, verenigingen en adverteerders voor 50 jaar inzet en steun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Johan Deconinck</dc:creator>
  <cp:lastModifiedBy>Johan Deconinck</cp:lastModifiedBy>
  <cp:revision>112</cp:revision>
  <dcterms:created xsi:type="dcterms:W3CDTF">2022-06-01T13:27:54Z</dcterms:created>
  <dcterms:modified xsi:type="dcterms:W3CDTF">2022-06-28T08:04:56Z</dcterms:modified>
</cp:coreProperties>
</file>